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16"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71" r:id="rId14"/>
    <p:sldId id="269"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20" name="Footer Placeholder 19"/>
          <p:cNvSpPr>
            <a:spLocks noGrp="1"/>
          </p:cNvSpPr>
          <p:nvPr>
            <p:ph type="ftr" sz="quarter" idx="11"/>
          </p:nvPr>
        </p:nvSpPr>
        <p:spPr/>
        <p:txBody>
          <a:bodyPr/>
          <a:lstStyle>
            <a:extLst/>
          </a:lstStyle>
          <a:p>
            <a:endParaRPr lang="id-ID"/>
          </a:p>
        </p:txBody>
      </p:sp>
      <p:sp>
        <p:nvSpPr>
          <p:cNvPr id="10" name="Slide Number Placeholder 9"/>
          <p:cNvSpPr>
            <a:spLocks noGrp="1"/>
          </p:cNvSpPr>
          <p:nvPr>
            <p:ph type="sldNum" sz="quarter" idx="12"/>
          </p:nvPr>
        </p:nvSpPr>
        <p:spPr/>
        <p:txBody>
          <a:bodyPr/>
          <a:lstStyle>
            <a:extLst/>
          </a:lstStyle>
          <a:p>
            <a:fld id="{B3C429DF-498B-47C2-ADAD-9EA1B170793A}" type="slidenum">
              <a:rPr lang="id-ID" smtClean="0"/>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B3C429DF-498B-47C2-ADAD-9EA1B170793A}" type="slidenum">
              <a:rPr lang="id-ID" smtClean="0"/>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B3C429DF-498B-47C2-ADAD-9EA1B170793A}" type="slidenum">
              <a:rPr lang="id-ID" smtClean="0"/>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B3C429DF-498B-47C2-ADAD-9EA1B170793A}"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A301725-6A1B-40F5-9E89-EC3575A7C847}" type="datetimeFigureOut">
              <a:rPr lang="id-ID" smtClean="0"/>
              <a:t>04/06/2025</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B3C429DF-498B-47C2-ADAD-9EA1B170793A}" type="slidenum">
              <a:rPr lang="id-ID" smtClean="0"/>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A301725-6A1B-40F5-9E89-EC3575A7C847}" type="datetimeFigureOut">
              <a:rPr lang="id-ID" smtClean="0"/>
              <a:t>04/06/2025</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3C429DF-498B-47C2-ADAD-9EA1B170793A}" type="slidenum">
              <a:rPr lang="id-ID" smtClean="0"/>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latin typeface="Calibri" panose="020F0502020204030204" pitchFamily="34" charset="0"/>
                <a:cs typeface="Calibri" panose="020F0502020204030204" pitchFamily="34" charset="0"/>
              </a:rPr>
              <a:t>Tanaman kelapa </a:t>
            </a:r>
            <a:r>
              <a:rPr lang="id-ID" dirty="0" smtClean="0">
                <a:latin typeface="Calibri" panose="020F0502020204030204" pitchFamily="34" charset="0"/>
                <a:cs typeface="Calibri" panose="020F0502020204030204" pitchFamily="34" charset="0"/>
              </a:rPr>
              <a:t>sawit</a:t>
            </a:r>
            <a:br>
              <a:rPr lang="id-ID" dirty="0" smtClean="0">
                <a:latin typeface="Calibri" panose="020F0502020204030204" pitchFamily="34" charset="0"/>
                <a:cs typeface="Calibri" panose="020F0502020204030204" pitchFamily="34" charset="0"/>
              </a:rPr>
            </a:br>
            <a:r>
              <a:rPr lang="id-ID" dirty="0" smtClean="0">
                <a:latin typeface="Calibri" panose="020F0502020204030204" pitchFamily="34" charset="0"/>
                <a:cs typeface="Calibri" panose="020F0502020204030204" pitchFamily="34" charset="0"/>
              </a:rPr>
              <a:t>(</a:t>
            </a:r>
            <a:r>
              <a:rPr lang="id-ID" dirty="0" smtClean="0">
                <a:latin typeface="Calibri" panose="020F0502020204030204" pitchFamily="34" charset="0"/>
                <a:cs typeface="Calibri" panose="020F0502020204030204" pitchFamily="34" charset="0"/>
              </a:rPr>
              <a:t>Elaeis guineensis) </a:t>
            </a:r>
            <a:endParaRPr lang="id-ID"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432560" y="1850064"/>
            <a:ext cx="7406640" cy="4171224"/>
          </a:xfrm>
        </p:spPr>
        <p:txBody>
          <a:bodyPr>
            <a:normAutofit/>
          </a:bodyPr>
          <a:lstStyle/>
          <a:p>
            <a:r>
              <a:rPr lang="id-ID" dirty="0" smtClean="0">
                <a:latin typeface="Calibri" panose="020F0502020204030204" pitchFamily="34" charset="0"/>
                <a:cs typeface="Calibri" panose="020F0502020204030204" pitchFamily="34" charset="0"/>
              </a:rPr>
              <a:t>Berasal dari Afrika Barat. Khususnya sekitar wilayah Teluk Guinea</a:t>
            </a:r>
            <a:r>
              <a:rPr lang="id-ID" dirty="0" smtClean="0">
                <a:latin typeface="Calibri" panose="020F0502020204030204" pitchFamily="34" charset="0"/>
                <a:cs typeface="Calibri" panose="020F0502020204030204" pitchFamily="34" charset="0"/>
              </a:rPr>
              <a:t>.</a:t>
            </a:r>
            <a:endParaRPr lang="id-ID" dirty="0" smtClean="0">
              <a:latin typeface="Calibri" panose="020F0502020204030204" pitchFamily="34" charset="0"/>
              <a:cs typeface="Calibri" panose="020F0502020204030204" pitchFamily="34" charset="0"/>
            </a:endParaRPr>
          </a:p>
          <a:p>
            <a:pPr algn="just"/>
            <a:r>
              <a:rPr lang="id-ID" dirty="0" smtClean="0">
                <a:latin typeface="Calibri" panose="020F0502020204030204" pitchFamily="34" charset="0"/>
                <a:cs typeface="Calibri" panose="020F0502020204030204" pitchFamily="34" charset="0"/>
              </a:rPr>
              <a:t>Tanaman ini pertama kali masuk ke Indonesia pada tahun 1848. dibawa oleh seorang warga Belanda dari Mauritius </a:t>
            </a:r>
            <a:r>
              <a:rPr lang="id-ID" dirty="0" smtClean="0">
                <a:latin typeface="Calibri" panose="020F0502020204030204" pitchFamily="34" charset="0"/>
                <a:cs typeface="Calibri" panose="020F0502020204030204" pitchFamily="34" charset="0"/>
              </a:rPr>
              <a:t>Amsterdam.</a:t>
            </a:r>
          </a:p>
          <a:p>
            <a:r>
              <a:rPr lang="id-ID" dirty="0" smtClean="0">
                <a:latin typeface="Calibri" panose="020F0502020204030204" pitchFamily="34" charset="0"/>
                <a:cs typeface="Calibri" panose="020F0502020204030204" pitchFamily="34" charset="0"/>
              </a:rPr>
              <a:t>Di tanam dikebun Raya Bogor dan mulai dibudidayakan secara komersial sejak tahun 1910, terutama Sumatera.</a:t>
            </a:r>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32183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admin\AppData\Local\Packages\Microsoft.Windows.Photos_8wekyb3d8bbwe\TempState\ShareServiceTempFolder\hasil-uji-pupuk-agrosawit-715x1024.jpeg"/>
          <p:cNvPicPr/>
          <p:nvPr/>
        </p:nvPicPr>
        <p:blipFill>
          <a:blip r:embed="rId2">
            <a:extLst>
              <a:ext uri="{28A0092B-C50C-407E-A947-70E740481C1C}">
                <a14:useLocalDpi xmlns:a14="http://schemas.microsoft.com/office/drawing/2010/main" val="0"/>
              </a:ext>
            </a:extLst>
          </a:blip>
          <a:srcRect/>
          <a:stretch>
            <a:fillRect/>
          </a:stretch>
        </p:blipFill>
        <p:spPr bwMode="auto">
          <a:xfrm>
            <a:off x="1619672" y="548680"/>
            <a:ext cx="6768752" cy="5400600"/>
          </a:xfrm>
          <a:prstGeom prst="rect">
            <a:avLst/>
          </a:prstGeom>
          <a:noFill/>
          <a:ln>
            <a:noFill/>
          </a:ln>
        </p:spPr>
      </p:pic>
    </p:spTree>
    <p:extLst>
      <p:ext uri="{BB962C8B-B14F-4D97-AF65-F5344CB8AC3E}">
        <p14:creationId xmlns:p14="http://schemas.microsoft.com/office/powerpoint/2010/main" val="2354094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188640"/>
            <a:ext cx="7920879" cy="6740307"/>
          </a:xfrm>
          <a:prstGeom prst="rect">
            <a:avLst/>
          </a:prstGeom>
        </p:spPr>
        <p:txBody>
          <a:bodyPr wrap="square">
            <a:spAutoFit/>
          </a:bodyPr>
          <a:lstStyle/>
          <a:p>
            <a:r>
              <a:rPr lang="id-ID" dirty="0">
                <a:latin typeface="Calibri" panose="020F0502020204030204" pitchFamily="34" charset="0"/>
                <a:cs typeface="Calibri" panose="020F0502020204030204" pitchFamily="34" charset="0"/>
              </a:rPr>
              <a:t>Kenapa Agrosawit bisa bantu tingkatkan panen sawit Anda? Rahasianya ada pada komposisi lengkap yang langsung bekerja menyuburkan tanaman dari akar hingga </a:t>
            </a:r>
            <a:r>
              <a:rPr lang="id-ID" dirty="0" smtClean="0">
                <a:latin typeface="Calibri" panose="020F0502020204030204" pitchFamily="34" charset="0"/>
                <a:cs typeface="Calibri" panose="020F0502020204030204" pitchFamily="34" charset="0"/>
              </a:rPr>
              <a:t>buah.Berikut </a:t>
            </a:r>
            <a:r>
              <a:rPr lang="id-ID" dirty="0">
                <a:latin typeface="Calibri" panose="020F0502020204030204" pitchFamily="34" charset="0"/>
                <a:cs typeface="Calibri" panose="020F0502020204030204" pitchFamily="34" charset="0"/>
              </a:rPr>
              <a:t>kandungan penting dalam Pupuk Agrosawit:</a:t>
            </a:r>
          </a:p>
          <a:p>
            <a:pPr lvl="0" fontAlgn="base"/>
            <a:endParaRPr lang="id-ID" b="1" dirty="0">
              <a:latin typeface="Calibri" panose="020F0502020204030204" pitchFamily="34" charset="0"/>
              <a:cs typeface="Calibri" panose="020F0502020204030204" pitchFamily="34" charset="0"/>
            </a:endParaRPr>
          </a:p>
          <a:p>
            <a:pPr lvl="0" fontAlgn="base"/>
            <a:r>
              <a:rPr lang="id-ID" b="1" dirty="0" smtClean="0">
                <a:latin typeface="Calibri" panose="020F0502020204030204" pitchFamily="34" charset="0"/>
                <a:cs typeface="Calibri" panose="020F0502020204030204" pitchFamily="34" charset="0"/>
              </a:rPr>
              <a:t>Makro </a:t>
            </a:r>
            <a:r>
              <a:rPr lang="id-ID" b="1" dirty="0">
                <a:latin typeface="Calibri" panose="020F0502020204030204" pitchFamily="34" charset="0"/>
                <a:cs typeface="Calibri" panose="020F0502020204030204" pitchFamily="34" charset="0"/>
              </a:rPr>
              <a:t>Primer (N, P, K)</a:t>
            </a:r>
            <a:r>
              <a:rPr lang="id-ID" dirty="0">
                <a:latin typeface="Calibri" panose="020F0502020204030204" pitchFamily="34" charset="0"/>
                <a:cs typeface="Calibri" panose="020F0502020204030204" pitchFamily="34" charset="0"/>
              </a:rPr>
              <a:t/>
            </a:r>
            <a:br>
              <a:rPr lang="id-ID" dirty="0">
                <a:latin typeface="Calibri" panose="020F0502020204030204" pitchFamily="34" charset="0"/>
                <a:cs typeface="Calibri" panose="020F0502020204030204" pitchFamily="34" charset="0"/>
              </a:rPr>
            </a:br>
            <a:r>
              <a:rPr lang="id-ID" dirty="0">
                <a:latin typeface="Calibri" panose="020F0502020204030204" pitchFamily="34" charset="0"/>
                <a:cs typeface="Calibri" panose="020F0502020204030204" pitchFamily="34" charset="0"/>
              </a:rPr>
              <a:t>Membantu pertumbuhan akar, batang, dan pembentukan buah. Tanaman jadi lebih kuat dan produktif.</a:t>
            </a:r>
          </a:p>
          <a:p>
            <a:pPr lvl="0" fontAlgn="base"/>
            <a:endParaRPr lang="id-ID" b="1" dirty="0" smtClean="0">
              <a:latin typeface="Calibri" panose="020F0502020204030204" pitchFamily="34" charset="0"/>
              <a:cs typeface="Calibri" panose="020F0502020204030204" pitchFamily="34" charset="0"/>
            </a:endParaRPr>
          </a:p>
          <a:p>
            <a:pPr lvl="0" fontAlgn="base"/>
            <a:r>
              <a:rPr lang="id-ID" b="1" dirty="0" smtClean="0">
                <a:latin typeface="Calibri" panose="020F0502020204030204" pitchFamily="34" charset="0"/>
                <a:cs typeface="Calibri" panose="020F0502020204030204" pitchFamily="34" charset="0"/>
              </a:rPr>
              <a:t>Makro </a:t>
            </a:r>
            <a:r>
              <a:rPr lang="id-ID" b="1" dirty="0">
                <a:latin typeface="Calibri" panose="020F0502020204030204" pitchFamily="34" charset="0"/>
                <a:cs typeface="Calibri" panose="020F0502020204030204" pitchFamily="34" charset="0"/>
              </a:rPr>
              <a:t>Sekunder (MgO)</a:t>
            </a:r>
            <a:r>
              <a:rPr lang="id-ID" dirty="0">
                <a:latin typeface="Calibri" panose="020F0502020204030204" pitchFamily="34" charset="0"/>
                <a:cs typeface="Calibri" panose="020F0502020204030204" pitchFamily="34" charset="0"/>
              </a:rPr>
              <a:t/>
            </a:r>
            <a:br>
              <a:rPr lang="id-ID" dirty="0">
                <a:latin typeface="Calibri" panose="020F0502020204030204" pitchFamily="34" charset="0"/>
                <a:cs typeface="Calibri" panose="020F0502020204030204" pitchFamily="34" charset="0"/>
              </a:rPr>
            </a:br>
            <a:r>
              <a:rPr lang="id-ID" dirty="0">
                <a:latin typeface="Calibri" panose="020F0502020204030204" pitchFamily="34" charset="0"/>
                <a:cs typeface="Calibri" panose="020F0502020204030204" pitchFamily="34" charset="0"/>
              </a:rPr>
              <a:t>Menyuburkan daun dan mendukung fotosintesis. Daun jadi lebih hijau dan segar.</a:t>
            </a:r>
          </a:p>
          <a:p>
            <a:pPr lvl="0" fontAlgn="base"/>
            <a:endParaRPr lang="id-ID" b="1" dirty="0" smtClean="0">
              <a:latin typeface="Calibri" panose="020F0502020204030204" pitchFamily="34" charset="0"/>
              <a:cs typeface="Calibri" panose="020F0502020204030204" pitchFamily="34" charset="0"/>
            </a:endParaRPr>
          </a:p>
          <a:p>
            <a:pPr lvl="0" fontAlgn="base"/>
            <a:r>
              <a:rPr lang="id-ID" b="1" dirty="0" smtClean="0">
                <a:latin typeface="Calibri" panose="020F0502020204030204" pitchFamily="34" charset="0"/>
                <a:cs typeface="Calibri" panose="020F0502020204030204" pitchFamily="34" charset="0"/>
              </a:rPr>
              <a:t>Unsur </a:t>
            </a:r>
            <a:r>
              <a:rPr lang="id-ID" b="1" dirty="0">
                <a:latin typeface="Calibri" panose="020F0502020204030204" pitchFamily="34" charset="0"/>
                <a:cs typeface="Calibri" panose="020F0502020204030204" pitchFamily="34" charset="0"/>
              </a:rPr>
              <a:t>Mikro (B, Cu, Zn, Mo, Mn)</a:t>
            </a:r>
            <a:r>
              <a:rPr lang="id-ID" dirty="0">
                <a:latin typeface="Calibri" panose="020F0502020204030204" pitchFamily="34" charset="0"/>
                <a:cs typeface="Calibri" panose="020F0502020204030204" pitchFamily="34" charset="0"/>
              </a:rPr>
              <a:t/>
            </a:r>
            <a:br>
              <a:rPr lang="id-ID" dirty="0">
                <a:latin typeface="Calibri" panose="020F0502020204030204" pitchFamily="34" charset="0"/>
                <a:cs typeface="Calibri" panose="020F0502020204030204" pitchFamily="34" charset="0"/>
              </a:rPr>
            </a:br>
            <a:r>
              <a:rPr lang="id-ID" dirty="0">
                <a:latin typeface="Calibri" panose="020F0502020204030204" pitchFamily="34" charset="0"/>
                <a:cs typeface="Calibri" panose="020F0502020204030204" pitchFamily="34" charset="0"/>
              </a:rPr>
              <a:t>Meningkatkan ketahanan tanaman dari penyakit dan mendukung metabolisme secara menyeluruh.</a:t>
            </a:r>
          </a:p>
          <a:p>
            <a:pPr lvl="0" fontAlgn="base"/>
            <a:endParaRPr lang="id-ID" b="1" dirty="0" smtClean="0">
              <a:latin typeface="Calibri" panose="020F0502020204030204" pitchFamily="34" charset="0"/>
              <a:cs typeface="Calibri" panose="020F0502020204030204" pitchFamily="34" charset="0"/>
            </a:endParaRPr>
          </a:p>
          <a:p>
            <a:pPr lvl="0" fontAlgn="base"/>
            <a:r>
              <a:rPr lang="id-ID" b="1" dirty="0" smtClean="0">
                <a:latin typeface="Calibri" panose="020F0502020204030204" pitchFamily="34" charset="0"/>
                <a:cs typeface="Calibri" panose="020F0502020204030204" pitchFamily="34" charset="0"/>
              </a:rPr>
              <a:t>ZPT </a:t>
            </a:r>
            <a:r>
              <a:rPr lang="id-ID" b="1" dirty="0">
                <a:latin typeface="Calibri" panose="020F0502020204030204" pitchFamily="34" charset="0"/>
                <a:cs typeface="Calibri" panose="020F0502020204030204" pitchFamily="34" charset="0"/>
              </a:rPr>
              <a:t>(Zat Pengatur Tumbuh)</a:t>
            </a:r>
            <a:r>
              <a:rPr lang="id-ID" dirty="0">
                <a:latin typeface="Calibri" panose="020F0502020204030204" pitchFamily="34" charset="0"/>
                <a:cs typeface="Calibri" panose="020F0502020204030204" pitchFamily="34" charset="0"/>
              </a:rPr>
              <a:t/>
            </a:r>
            <a:br>
              <a:rPr lang="id-ID" dirty="0">
                <a:latin typeface="Calibri" panose="020F0502020204030204" pitchFamily="34" charset="0"/>
                <a:cs typeface="Calibri" panose="020F0502020204030204" pitchFamily="34" charset="0"/>
              </a:rPr>
            </a:br>
            <a:r>
              <a:rPr lang="id-ID" dirty="0">
                <a:latin typeface="Calibri" panose="020F0502020204030204" pitchFamily="34" charset="0"/>
                <a:cs typeface="Calibri" panose="020F0502020204030204" pitchFamily="34" charset="0"/>
              </a:rPr>
              <a:t>Merangsang tunas dan pembentukan buah. Tanaman tumbuh lebih cepat dan merata.</a:t>
            </a:r>
          </a:p>
          <a:p>
            <a:pPr lvl="0" fontAlgn="base"/>
            <a:endParaRPr lang="id-ID" b="1" dirty="0" smtClean="0">
              <a:latin typeface="Calibri" panose="020F0502020204030204" pitchFamily="34" charset="0"/>
              <a:cs typeface="Calibri" panose="020F0502020204030204" pitchFamily="34" charset="0"/>
            </a:endParaRPr>
          </a:p>
          <a:p>
            <a:pPr lvl="0" fontAlgn="base"/>
            <a:r>
              <a:rPr lang="id-ID" b="1" dirty="0" smtClean="0">
                <a:latin typeface="Calibri" panose="020F0502020204030204" pitchFamily="34" charset="0"/>
                <a:cs typeface="Calibri" panose="020F0502020204030204" pitchFamily="34" charset="0"/>
              </a:rPr>
              <a:t>Pembenah </a:t>
            </a:r>
            <a:r>
              <a:rPr lang="id-ID" b="1" dirty="0">
                <a:latin typeface="Calibri" panose="020F0502020204030204" pitchFamily="34" charset="0"/>
                <a:cs typeface="Calibri" panose="020F0502020204030204" pitchFamily="34" charset="0"/>
              </a:rPr>
              <a:t>Tanah (Asam Amino &amp; Humic Acid)</a:t>
            </a:r>
            <a:r>
              <a:rPr lang="id-ID" dirty="0">
                <a:latin typeface="Calibri" panose="020F0502020204030204" pitchFamily="34" charset="0"/>
                <a:cs typeface="Calibri" panose="020F0502020204030204" pitchFamily="34" charset="0"/>
              </a:rPr>
              <a:t/>
            </a:r>
            <a:br>
              <a:rPr lang="id-ID" dirty="0">
                <a:latin typeface="Calibri" panose="020F0502020204030204" pitchFamily="34" charset="0"/>
                <a:cs typeface="Calibri" panose="020F0502020204030204" pitchFamily="34" charset="0"/>
              </a:rPr>
            </a:br>
            <a:r>
              <a:rPr lang="id-ID" dirty="0">
                <a:latin typeface="Calibri" panose="020F0502020204030204" pitchFamily="34" charset="0"/>
                <a:cs typeface="Calibri" panose="020F0502020204030204" pitchFamily="34" charset="0"/>
              </a:rPr>
              <a:t>Memperbaiki struktur tanah dan membantu penyerapan nutrisi. Tanah jadi lebih subur dan sehat.</a:t>
            </a:r>
          </a:p>
          <a:p>
            <a:pPr fontAlgn="base"/>
            <a:r>
              <a:rPr lang="id-ID" b="1" dirty="0">
                <a:latin typeface="Calibri" panose="020F0502020204030204" pitchFamily="34" charset="0"/>
                <a:cs typeface="Calibri" panose="020F0502020204030204" pitchFamily="34" charset="0"/>
              </a:rPr>
              <a:t>Kenapa Petani Pilih Pupuk Agrosawit? Ini Rahasianya!</a:t>
            </a:r>
            <a:endParaRPr lang="id-ID" dirty="0">
              <a:latin typeface="Calibri" panose="020F0502020204030204" pitchFamily="34" charset="0"/>
              <a:cs typeface="Calibri" panose="020F0502020204030204" pitchFamily="34" charset="0"/>
            </a:endParaRPr>
          </a:p>
          <a:p>
            <a:pPr fontAlgn="base"/>
            <a:r>
              <a:rPr lang="id-ID" b="1" dirty="0">
                <a:latin typeface="Calibri" panose="020F0502020204030204" pitchFamily="34" charset="0"/>
                <a:cs typeface="Calibri" panose="020F0502020204030204" pitchFamily="34" charset="0"/>
              </a:rPr>
              <a:t> </a:t>
            </a:r>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1337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235015" y="490409"/>
            <a:ext cx="7201467"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altLang="id-ID" sz="1600"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Sebelum membahas lebih lanjut, mari kita pahami dulu: kenapa semakin banyak petani sawit beralih ke Pupuk Agrosawit?</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id-ID"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9" descr="keunggulan-pupuk-agrosaw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9698" y="1177809"/>
            <a:ext cx="7056784" cy="391376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rot="10800000" flipV="1">
            <a:off x="1460804" y="5229200"/>
            <a:ext cx="6960157" cy="58477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altLang="id-ID" sz="1600"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Bukan hanya ikut-ikutan saja, tapi karena pupuk ini memang punya keunggulan nyata yang bisa berdampak ke kualitas panen. Berikut beberapa alasannya.</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7927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Calibri" panose="020F0502020204030204" pitchFamily="34" charset="0"/>
                <a:cs typeface="Calibri" panose="020F0502020204030204" pitchFamily="34" charset="0"/>
              </a:rPr>
              <a:t>Keunggulan pupuk Agrosawit</a:t>
            </a:r>
            <a:endParaRPr lang="id-ID"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435608" y="1447800"/>
            <a:ext cx="7312856" cy="4800600"/>
          </a:xfrm>
        </p:spPr>
        <p:txBody>
          <a:bodyPr>
            <a:normAutofit fontScale="85000" lnSpcReduction="20000"/>
          </a:bodyPr>
          <a:lstStyle/>
          <a:p>
            <a:pPr marL="82296" indent="0" fontAlgn="base">
              <a:buNone/>
            </a:pPr>
            <a:r>
              <a:rPr lang="id-ID" sz="1900" b="1" dirty="0" smtClean="0">
                <a:latin typeface="Calibri" panose="020F0502020204030204" pitchFamily="34" charset="0"/>
                <a:cs typeface="Calibri" panose="020F0502020204030204" pitchFamily="34" charset="0"/>
              </a:rPr>
              <a:t> 1</a:t>
            </a:r>
            <a:r>
              <a:rPr lang="id-ID" sz="1900" b="1" dirty="0">
                <a:latin typeface="Calibri" panose="020F0502020204030204" pitchFamily="34" charset="0"/>
                <a:cs typeface="Calibri" panose="020F0502020204030204" pitchFamily="34" charset="0"/>
              </a:rPr>
              <a:t>. Sudah SNI (Standar Nasional Indonesia)</a:t>
            </a:r>
            <a:endParaRPr lang="id-ID" sz="1900" dirty="0">
              <a:latin typeface="Calibri" panose="020F0502020204030204" pitchFamily="34" charset="0"/>
              <a:cs typeface="Calibri" panose="020F0502020204030204" pitchFamily="34" charset="0"/>
            </a:endParaRPr>
          </a:p>
          <a:p>
            <a:pPr algn="just" fontAlgn="base">
              <a:buFont typeface="Wingdings" panose="05000000000000000000" pitchFamily="2" charset="2"/>
              <a:buChar char="Ø"/>
            </a:pPr>
            <a:r>
              <a:rPr lang="id-ID" sz="1900" dirty="0">
                <a:latin typeface="Calibri" panose="020F0502020204030204" pitchFamily="34" charset="0"/>
                <a:cs typeface="Calibri" panose="020F0502020204030204" pitchFamily="34" charset="0"/>
              </a:rPr>
              <a:t>Pupuk Agrosawit telah lulus uji kualitas dan memiliki sertifikat resmi SNI 2803:2012 dan LS Pro 583.SNI-1157. Dengan sertifikasi ini, Anda tidak perlu ragu akan kualitasnya. Produk yang memenuhi standar nasional menjamin konsistensi mutu, keamanan, dan efektivitas saat digunakan di kebun sawit.</a:t>
            </a:r>
          </a:p>
          <a:p>
            <a:pPr algn="just" fontAlgn="base">
              <a:buFont typeface="Wingdings" panose="05000000000000000000" pitchFamily="2" charset="2"/>
              <a:buChar char="Ø"/>
            </a:pPr>
            <a:r>
              <a:rPr lang="id-ID" sz="1900" dirty="0">
                <a:latin typeface="Calibri" panose="020F0502020204030204" pitchFamily="34" charset="0"/>
                <a:cs typeface="Calibri" panose="020F0502020204030204" pitchFamily="34" charset="0"/>
              </a:rPr>
              <a:t>Ini membuktikan bahwa Agrosawit bukan pupuk sembarangan, melainkan telah melalui proses kontrol mutu yang ketat demi menghasilkan produk terbaik untuk petani Indonesia</a:t>
            </a:r>
            <a:r>
              <a:rPr lang="id-ID" sz="1900" dirty="0" smtClean="0">
                <a:latin typeface="Calibri" panose="020F0502020204030204" pitchFamily="34" charset="0"/>
                <a:cs typeface="Calibri" panose="020F0502020204030204" pitchFamily="34" charset="0"/>
              </a:rPr>
              <a:t>.</a:t>
            </a:r>
          </a:p>
          <a:p>
            <a:pPr algn="just" fontAlgn="base"/>
            <a:endParaRPr lang="id-ID" sz="1900" dirty="0" smtClean="0">
              <a:latin typeface="Calibri" panose="020F0502020204030204" pitchFamily="34" charset="0"/>
              <a:cs typeface="Calibri" panose="020F0502020204030204" pitchFamily="34" charset="0"/>
            </a:endParaRPr>
          </a:p>
          <a:p>
            <a:pPr marL="0" lvl="0" indent="0" fontAlgn="base">
              <a:lnSpc>
                <a:spcPts val="1560"/>
              </a:lnSpc>
              <a:spcBef>
                <a:spcPts val="0"/>
              </a:spcBef>
              <a:spcAft>
                <a:spcPts val="1500"/>
              </a:spcAft>
              <a:buClrTx/>
              <a:buSzTx/>
              <a:buNone/>
            </a:pPr>
            <a:r>
              <a:rPr lang="id-ID" sz="1900" b="1" dirty="0" smtClean="0">
                <a:solidFill>
                  <a:srgbClr val="1E293B"/>
                </a:solidFill>
                <a:latin typeface="Calibri" panose="020F0502020204030204" pitchFamily="34" charset="0"/>
                <a:ea typeface="Times New Roman"/>
                <a:cs typeface="Calibri" panose="020F0502020204030204" pitchFamily="34" charset="0"/>
              </a:rPr>
              <a:t>   2</a:t>
            </a:r>
            <a:r>
              <a:rPr lang="id-ID" sz="1900" b="1" dirty="0">
                <a:solidFill>
                  <a:srgbClr val="1E293B"/>
                </a:solidFill>
                <a:latin typeface="Calibri" panose="020F0502020204030204" pitchFamily="34" charset="0"/>
                <a:ea typeface="Times New Roman"/>
                <a:cs typeface="Calibri" panose="020F0502020204030204" pitchFamily="34" charset="0"/>
              </a:rPr>
              <a:t>. Penyerapan yang Lebih Cepat</a:t>
            </a:r>
            <a:endParaRPr lang="id-ID" sz="1900" dirty="0">
              <a:solidFill>
                <a:prstClr val="black"/>
              </a:solidFill>
              <a:latin typeface="Calibri" panose="020F0502020204030204" pitchFamily="34" charset="0"/>
              <a:ea typeface="Calibri"/>
              <a:cs typeface="Calibri" panose="020F0502020204030204" pitchFamily="34" charset="0"/>
            </a:endParaRPr>
          </a:p>
          <a:p>
            <a:pPr marL="342900" lvl="0" indent="-342900" algn="just" fontAlgn="base">
              <a:lnSpc>
                <a:spcPct val="115000"/>
              </a:lnSpc>
              <a:spcBef>
                <a:spcPts val="0"/>
              </a:spcBef>
              <a:spcAft>
                <a:spcPts val="1920"/>
              </a:spcAft>
              <a:buClrTx/>
              <a:buSzTx/>
              <a:buFont typeface="Wingdings" panose="05000000000000000000" pitchFamily="2" charset="2"/>
              <a:buChar char="Ø"/>
            </a:pPr>
            <a:r>
              <a:rPr lang="id-ID" sz="1900" dirty="0" smtClean="0">
                <a:solidFill>
                  <a:srgbClr val="334155"/>
                </a:solidFill>
                <a:latin typeface="Calibri" panose="020F0502020204030204" pitchFamily="34" charset="0"/>
                <a:ea typeface="Times New Roman"/>
                <a:cs typeface="Calibri" panose="020F0502020204030204" pitchFamily="34" charset="0"/>
              </a:rPr>
              <a:t>Salah </a:t>
            </a:r>
            <a:r>
              <a:rPr lang="id-ID" sz="1900" dirty="0">
                <a:solidFill>
                  <a:srgbClr val="334155"/>
                </a:solidFill>
                <a:latin typeface="Calibri" panose="020F0502020204030204" pitchFamily="34" charset="0"/>
                <a:ea typeface="Times New Roman"/>
                <a:cs typeface="Calibri" panose="020F0502020204030204" pitchFamily="34" charset="0"/>
              </a:rPr>
              <a:t>satu keunggulan utama Pupuk Agrosawit adalah kemampuannya diserap oleh tanaman dua kali lebih cepat dibanding pupuk biasa. Karena berbentuk larut air, nutrisi di dalamnya langsung masuk ke jaringan tanaman tanpa perlu menunggu proses pelapukan.</a:t>
            </a:r>
            <a:r>
              <a:rPr lang="id-ID" sz="1900" dirty="0">
                <a:solidFill>
                  <a:prstClr val="black"/>
                </a:solidFill>
                <a:latin typeface="Calibri" panose="020F0502020204030204" pitchFamily="34" charset="0"/>
                <a:ea typeface="Times New Roman"/>
                <a:cs typeface="Calibri" panose="020F0502020204030204" pitchFamily="34" charset="0"/>
              </a:rPr>
              <a:t> </a:t>
            </a:r>
          </a:p>
          <a:p>
            <a:pPr marL="342900" lvl="0" indent="-342900" algn="just" fontAlgn="base">
              <a:lnSpc>
                <a:spcPct val="115000"/>
              </a:lnSpc>
              <a:spcBef>
                <a:spcPts val="0"/>
              </a:spcBef>
              <a:spcAft>
                <a:spcPts val="1920"/>
              </a:spcAft>
              <a:buClrTx/>
              <a:buSzTx/>
              <a:buFont typeface="Wingdings" panose="05000000000000000000" pitchFamily="2" charset="2"/>
              <a:buChar char="Ø"/>
            </a:pPr>
            <a:r>
              <a:rPr lang="id-ID" sz="1900" dirty="0">
                <a:solidFill>
                  <a:srgbClr val="334155"/>
                </a:solidFill>
                <a:latin typeface="Calibri" panose="020F0502020204030204" pitchFamily="34" charset="0"/>
                <a:ea typeface="Times New Roman"/>
                <a:cs typeface="Calibri" panose="020F0502020204030204" pitchFamily="34" charset="0"/>
              </a:rPr>
              <a:t>Hasilnya, tanaman sawit lebih cepat menunjukkan pertumbuhan yang sehat dan kuat. Akar berkembang maksimal, batang lebih kokoh, dan daun lebih hijau. Ini artinya, fase pertumbuhan dan pembentukan buah berlangsung lebih optimal.</a:t>
            </a:r>
          </a:p>
          <a:p>
            <a:pPr algn="just" fontAlgn="base"/>
            <a:endParaRPr lang="id-ID" sz="1900" dirty="0" smtClean="0">
              <a:latin typeface="Calibri" panose="020F0502020204030204" pitchFamily="34" charset="0"/>
              <a:cs typeface="Calibri" panose="020F0502020204030204" pitchFamily="34" charset="0"/>
            </a:endParaRPr>
          </a:p>
          <a:p>
            <a:endParaRPr lang="id-ID" dirty="0"/>
          </a:p>
        </p:txBody>
      </p:sp>
    </p:spTree>
    <p:extLst>
      <p:ext uri="{BB962C8B-B14F-4D97-AF65-F5344CB8AC3E}">
        <p14:creationId xmlns:p14="http://schemas.microsoft.com/office/powerpoint/2010/main" val="1598866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59632" y="332656"/>
            <a:ext cx="7560840" cy="3139321"/>
          </a:xfrm>
          <a:prstGeom prst="rect">
            <a:avLst/>
          </a:prstGeom>
        </p:spPr>
        <p:txBody>
          <a:bodyPr wrap="square">
            <a:spAutoFit/>
          </a:bodyPr>
          <a:lstStyle/>
          <a:p>
            <a:pPr fontAlgn="base"/>
            <a:r>
              <a:rPr lang="id-ID" b="1" dirty="0" smtClean="0"/>
              <a:t> 3</a:t>
            </a:r>
            <a:r>
              <a:rPr lang="id-ID" b="1" dirty="0"/>
              <a:t>. Bisa Menghemat Biaya </a:t>
            </a:r>
            <a:r>
              <a:rPr lang="id-ID" b="1" dirty="0" smtClean="0"/>
              <a:t>Pupuk</a:t>
            </a:r>
          </a:p>
          <a:p>
            <a:pPr fontAlgn="base"/>
            <a:endParaRPr lang="id-ID" dirty="0"/>
          </a:p>
          <a:p>
            <a:pPr marL="285750" indent="-285750" algn="just" fontAlgn="base">
              <a:buFont typeface="Wingdings" panose="05000000000000000000" pitchFamily="2" charset="2"/>
              <a:buChar char="Ø"/>
            </a:pPr>
            <a:r>
              <a:rPr lang="id-ID" dirty="0" smtClean="0">
                <a:latin typeface="Calibri" panose="020F0502020204030204" pitchFamily="34" charset="0"/>
                <a:cs typeface="Calibri" panose="020F0502020204030204" pitchFamily="34" charset="0"/>
              </a:rPr>
              <a:t>Selain </a:t>
            </a:r>
            <a:r>
              <a:rPr lang="id-ID" dirty="0">
                <a:latin typeface="Calibri" panose="020F0502020204030204" pitchFamily="34" charset="0"/>
                <a:cs typeface="Calibri" panose="020F0502020204030204" pitchFamily="34" charset="0"/>
              </a:rPr>
              <a:t>itu, penggunaan Pupuk Agrosawit terbukti lebih efisien dalam jangka panjang. Karena penyerapan nutrisinya maksimal, Anda tidak perlu lagi melakukan pemupukan berulang-ulang. </a:t>
            </a:r>
          </a:p>
          <a:p>
            <a:pPr algn="just" fontAlgn="base"/>
            <a:endParaRPr lang="id-ID" dirty="0">
              <a:latin typeface="Calibri" panose="020F0502020204030204" pitchFamily="34" charset="0"/>
              <a:cs typeface="Calibri" panose="020F0502020204030204" pitchFamily="34" charset="0"/>
            </a:endParaRPr>
          </a:p>
          <a:p>
            <a:pPr marL="285750" indent="-285750" algn="just" fontAlgn="base">
              <a:buFont typeface="Wingdings" panose="05000000000000000000" pitchFamily="2" charset="2"/>
              <a:buChar char="Ø"/>
            </a:pPr>
            <a:r>
              <a:rPr lang="id-ID" dirty="0">
                <a:latin typeface="Calibri" panose="020F0502020204030204" pitchFamily="34" charset="0"/>
                <a:cs typeface="Calibri" panose="020F0502020204030204" pitchFamily="34" charset="0"/>
              </a:rPr>
              <a:t>Dalam luasan satu hektar per tahun, biaya pemupukan bisa ditekan secara signifikan. Bagi petani, ini sangat menguntungkan karena pengeluaran berkurang namun hasil panen tetap meningkat. Lebih hemat, lebih produktif  itulah keuntungan nyata menggunakan pupuk berkualitas seperti Agrosawit.</a:t>
            </a:r>
            <a:endParaRPr lang="id-ID" dirty="0">
              <a:latin typeface="Calibri" panose="020F0502020204030204" pitchFamily="34" charset="0"/>
              <a:cs typeface="Calibri" panose="020F0502020204030204" pitchFamily="34" charset="0"/>
            </a:endParaRPr>
          </a:p>
        </p:txBody>
      </p:sp>
      <p:sp>
        <p:nvSpPr>
          <p:cNvPr id="8" name="Rectangle 7"/>
          <p:cNvSpPr/>
          <p:nvPr/>
        </p:nvSpPr>
        <p:spPr>
          <a:xfrm>
            <a:off x="1282761" y="3530087"/>
            <a:ext cx="7537711" cy="2585323"/>
          </a:xfrm>
          <a:prstGeom prst="rect">
            <a:avLst/>
          </a:prstGeom>
        </p:spPr>
        <p:txBody>
          <a:bodyPr wrap="square">
            <a:spAutoFit/>
          </a:bodyPr>
          <a:lstStyle/>
          <a:p>
            <a:pPr fontAlgn="base"/>
            <a:r>
              <a:rPr lang="id-ID" b="1" dirty="0" smtClean="0">
                <a:latin typeface="Calibri" panose="020F0502020204030204" pitchFamily="34" charset="0"/>
                <a:cs typeface="Calibri" panose="020F0502020204030204" pitchFamily="34" charset="0"/>
              </a:rPr>
              <a:t> 4</a:t>
            </a:r>
            <a:r>
              <a:rPr lang="id-ID" b="1" dirty="0">
                <a:latin typeface="Calibri" panose="020F0502020204030204" pitchFamily="34" charset="0"/>
                <a:cs typeface="Calibri" panose="020F0502020204030204" pitchFamily="34" charset="0"/>
              </a:rPr>
              <a:t>. Mengandung Nutrisi yang </a:t>
            </a:r>
            <a:r>
              <a:rPr lang="id-ID" b="1" dirty="0" smtClean="0">
                <a:latin typeface="Calibri" panose="020F0502020204030204" pitchFamily="34" charset="0"/>
                <a:cs typeface="Calibri" panose="020F0502020204030204" pitchFamily="34" charset="0"/>
              </a:rPr>
              <a:t>Lengkap</a:t>
            </a:r>
          </a:p>
          <a:p>
            <a:pPr fontAlgn="base"/>
            <a:endParaRPr lang="id-ID" dirty="0">
              <a:latin typeface="Calibri" panose="020F0502020204030204" pitchFamily="34" charset="0"/>
              <a:cs typeface="Calibri" panose="020F0502020204030204" pitchFamily="34" charset="0"/>
            </a:endParaRPr>
          </a:p>
          <a:p>
            <a:pPr marL="285750" indent="-285750" algn="just" fontAlgn="base">
              <a:buFont typeface="Wingdings" panose="05000000000000000000" pitchFamily="2" charset="2"/>
              <a:buChar char="Ø"/>
            </a:pPr>
            <a:r>
              <a:rPr lang="id-ID" dirty="0">
                <a:latin typeface="Calibri" panose="020F0502020204030204" pitchFamily="34" charset="0"/>
                <a:cs typeface="Calibri" panose="020F0502020204030204" pitchFamily="34" charset="0"/>
              </a:rPr>
              <a:t>Terakhir, pupuk Agrosawit diperkaya dengan unsur hara makro dan mikro yang lengkap. Kandungan seperti nitrogen (N), fosfor (P), kalium (K), magnesium, serta unsur mikro lain membantu mendukung pertumbuhan seluruh bagian tanaman.</a:t>
            </a:r>
          </a:p>
          <a:p>
            <a:pPr marL="285750" indent="-285750" fontAlgn="base">
              <a:buFont typeface="Wingdings" panose="05000000000000000000" pitchFamily="2" charset="2"/>
              <a:buChar char="Ø"/>
            </a:pPr>
            <a:endParaRPr lang="id-ID" dirty="0" smtClean="0">
              <a:latin typeface="Calibri" panose="020F0502020204030204" pitchFamily="34" charset="0"/>
              <a:cs typeface="Calibri" panose="020F0502020204030204" pitchFamily="34" charset="0"/>
            </a:endParaRPr>
          </a:p>
          <a:p>
            <a:pPr marL="285750" indent="-285750" fontAlgn="base">
              <a:buFont typeface="Wingdings" panose="05000000000000000000" pitchFamily="2" charset="2"/>
              <a:buChar char="Ø"/>
            </a:pPr>
            <a:r>
              <a:rPr lang="id-ID" dirty="0" smtClean="0">
                <a:latin typeface="Calibri" panose="020F0502020204030204" pitchFamily="34" charset="0"/>
                <a:cs typeface="Calibri" panose="020F0502020204030204" pitchFamily="34" charset="0"/>
              </a:rPr>
              <a:t>Tanaman </a:t>
            </a:r>
            <a:r>
              <a:rPr lang="id-ID" dirty="0">
                <a:latin typeface="Calibri" panose="020F0502020204030204" pitchFamily="34" charset="0"/>
                <a:cs typeface="Calibri" panose="020F0502020204030204" pitchFamily="34" charset="0"/>
              </a:rPr>
              <a:t>sawit yang mendapatkan nutrisi seimbang akan menghasilkan tandan buah segar (TBS) yang lebih besar, lebih banyak</a:t>
            </a:r>
          </a:p>
        </p:txBody>
      </p:sp>
    </p:spTree>
    <p:extLst>
      <p:ext uri="{BB962C8B-B14F-4D97-AF65-F5344CB8AC3E}">
        <p14:creationId xmlns:p14="http://schemas.microsoft.com/office/powerpoint/2010/main" val="1495318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332656"/>
            <a:ext cx="7704856" cy="5510739"/>
          </a:xfrm>
          <a:prstGeom prst="rect">
            <a:avLst/>
          </a:prstGeom>
        </p:spPr>
        <p:txBody>
          <a:bodyPr wrap="square">
            <a:spAutoFit/>
          </a:bodyPr>
          <a:lstStyle/>
          <a:p>
            <a:pPr fontAlgn="base">
              <a:lnSpc>
                <a:spcPct val="115000"/>
              </a:lnSpc>
              <a:spcAft>
                <a:spcPts val="1500"/>
              </a:spcAft>
            </a:pPr>
            <a:r>
              <a:rPr lang="id-ID" sz="2800" b="1" dirty="0">
                <a:solidFill>
                  <a:srgbClr val="1E293B"/>
                </a:solidFill>
                <a:latin typeface="Calibri" panose="020F0502020204030204" pitchFamily="34" charset="0"/>
                <a:ea typeface="Times New Roman"/>
                <a:cs typeface="Calibri" panose="020F0502020204030204" pitchFamily="34" charset="0"/>
              </a:rPr>
              <a:t>Cara Menggunakan Pupuk Agrosawit dengan Benar</a:t>
            </a:r>
            <a:endParaRPr lang="id-ID" sz="1600" dirty="0">
              <a:latin typeface="Calibri" panose="020F0502020204030204" pitchFamily="34" charset="0"/>
              <a:ea typeface="Calibri"/>
              <a:cs typeface="Calibri" panose="020F0502020204030204" pitchFamily="34" charset="0"/>
            </a:endParaRPr>
          </a:p>
          <a:p>
            <a:pPr algn="just" fontAlgn="base">
              <a:lnSpc>
                <a:spcPct val="115000"/>
              </a:lnSpc>
              <a:spcAft>
                <a:spcPts val="1920"/>
              </a:spcAft>
            </a:pPr>
            <a:r>
              <a:rPr lang="id-ID" dirty="0">
                <a:solidFill>
                  <a:srgbClr val="334155"/>
                </a:solidFill>
                <a:latin typeface="Calibri" panose="020F0502020204030204" pitchFamily="34" charset="0"/>
                <a:ea typeface="Times New Roman"/>
                <a:cs typeface="Calibri" panose="020F0502020204030204" pitchFamily="34" charset="0"/>
              </a:rPr>
              <a:t>Tidak perlu terburu-buru, agar manfaat Pupuk Agrosawit bisa maksimal, cara aplikasinya juga harus tepat. Tidak perlu repot, karena formulanya yang berbentuk bubuk dan mudah larut membuat proses pemupukan jadi lebih praktis.</a:t>
            </a:r>
            <a:endParaRPr lang="id-ID" sz="1600" dirty="0">
              <a:latin typeface="Calibri" panose="020F0502020204030204" pitchFamily="34" charset="0"/>
              <a:ea typeface="Calibri"/>
              <a:cs typeface="Calibri" panose="020F0502020204030204" pitchFamily="34" charset="0"/>
            </a:endParaRPr>
          </a:p>
          <a:p>
            <a:pPr algn="just" fontAlgn="base">
              <a:lnSpc>
                <a:spcPct val="115000"/>
              </a:lnSpc>
              <a:spcAft>
                <a:spcPts val="1920"/>
              </a:spcAft>
            </a:pPr>
            <a:r>
              <a:rPr lang="id-ID" dirty="0">
                <a:solidFill>
                  <a:srgbClr val="334155"/>
                </a:solidFill>
                <a:latin typeface="Calibri" panose="020F0502020204030204" pitchFamily="34" charset="0"/>
                <a:ea typeface="Times New Roman"/>
                <a:cs typeface="Calibri" panose="020F0502020204030204" pitchFamily="34" charset="0"/>
              </a:rPr>
              <a:t>Berikut dua metode umum yang bisa Anda </a:t>
            </a:r>
            <a:r>
              <a:rPr lang="id-ID" dirty="0" smtClean="0">
                <a:solidFill>
                  <a:srgbClr val="334155"/>
                </a:solidFill>
                <a:latin typeface="Calibri" panose="020F0502020204030204" pitchFamily="34" charset="0"/>
                <a:ea typeface="Times New Roman"/>
                <a:cs typeface="Calibri" panose="020F0502020204030204" pitchFamily="34" charset="0"/>
              </a:rPr>
              <a:t>pilih:</a:t>
            </a:r>
            <a:endParaRPr lang="id-ID" sz="1600" dirty="0" smtClean="0">
              <a:latin typeface="Calibri" panose="020F0502020204030204" pitchFamily="34" charset="0"/>
              <a:ea typeface="Calibri"/>
              <a:cs typeface="Calibri" panose="020F0502020204030204" pitchFamily="34" charset="0"/>
            </a:endParaRPr>
          </a:p>
          <a:p>
            <a:pPr marL="285750" indent="-285750" fontAlgn="base">
              <a:lnSpc>
                <a:spcPct val="115000"/>
              </a:lnSpc>
              <a:spcAft>
                <a:spcPts val="1920"/>
              </a:spcAft>
              <a:buFont typeface="Wingdings" panose="05000000000000000000" pitchFamily="2" charset="2"/>
              <a:buChar char="v"/>
            </a:pPr>
            <a:r>
              <a:rPr lang="id-ID" b="1" dirty="0" smtClean="0">
                <a:solidFill>
                  <a:srgbClr val="334155"/>
                </a:solidFill>
                <a:latin typeface="Calibri" panose="020F0502020204030204" pitchFamily="34" charset="0"/>
                <a:ea typeface="Times New Roman"/>
                <a:cs typeface="Calibri" panose="020F0502020204030204" pitchFamily="34" charset="0"/>
              </a:rPr>
              <a:t>Metode Tanam (Langsung ke dalam tanah)</a:t>
            </a:r>
            <a:r>
              <a:rPr lang="id-ID" dirty="0" smtClean="0">
                <a:solidFill>
                  <a:srgbClr val="334155"/>
                </a:solidFill>
                <a:latin typeface="Calibri" panose="020F0502020204030204" pitchFamily="34" charset="0"/>
                <a:ea typeface="Times New Roman"/>
                <a:cs typeface="Calibri" panose="020F0502020204030204" pitchFamily="34" charset="0"/>
              </a:rPr>
              <a:t/>
            </a:r>
            <a:br>
              <a:rPr lang="id-ID" dirty="0" smtClean="0">
                <a:solidFill>
                  <a:srgbClr val="334155"/>
                </a:solidFill>
                <a:latin typeface="Calibri" panose="020F0502020204030204" pitchFamily="34" charset="0"/>
                <a:ea typeface="Times New Roman"/>
                <a:cs typeface="Calibri" panose="020F0502020204030204" pitchFamily="34" charset="0"/>
              </a:rPr>
            </a:br>
            <a:r>
              <a:rPr lang="id-ID" dirty="0" smtClean="0">
                <a:solidFill>
                  <a:srgbClr val="334155"/>
                </a:solidFill>
                <a:latin typeface="Calibri" panose="020F0502020204030204" pitchFamily="34" charset="0"/>
                <a:ea typeface="Times New Roman"/>
                <a:cs typeface="Calibri" panose="020F0502020204030204" pitchFamily="34" charset="0"/>
              </a:rPr>
              <a:t>Bagi Anda yang ingin pupuk bekerja lebih lambat dan meresap ke akar secara optimal, metode ini cocok digunakan.</a:t>
            </a:r>
            <a:endParaRPr lang="id-ID" sz="1600" dirty="0" smtClean="0">
              <a:latin typeface="Calibri" panose="020F0502020204030204" pitchFamily="34" charset="0"/>
              <a:ea typeface="Calibri"/>
              <a:cs typeface="Calibri" panose="020F0502020204030204" pitchFamily="34" charset="0"/>
            </a:endParaRPr>
          </a:p>
          <a:p>
            <a:pPr marL="342900" lvl="0" indent="-342900" fontAlgn="base">
              <a:lnSpc>
                <a:spcPct val="115000"/>
              </a:lnSpc>
              <a:spcAft>
                <a:spcPts val="0"/>
              </a:spcAft>
              <a:buSzPts val="1000"/>
              <a:buFont typeface="Wingdings" panose="05000000000000000000" pitchFamily="2" charset="2"/>
              <a:buChar char="q"/>
              <a:tabLst>
                <a:tab pos="457200" algn="l"/>
              </a:tabLst>
            </a:pPr>
            <a:r>
              <a:rPr lang="id-ID" dirty="0" smtClean="0">
                <a:solidFill>
                  <a:srgbClr val="334155"/>
                </a:solidFill>
                <a:latin typeface="Calibri" panose="020F0502020204030204" pitchFamily="34" charset="0"/>
                <a:ea typeface="Times New Roman"/>
                <a:cs typeface="Calibri" panose="020F0502020204030204" pitchFamily="34" charset="0"/>
              </a:rPr>
              <a:t>Gali </a:t>
            </a:r>
            <a:r>
              <a:rPr lang="id-ID" dirty="0">
                <a:solidFill>
                  <a:srgbClr val="334155"/>
                </a:solidFill>
                <a:latin typeface="Calibri" panose="020F0502020204030204" pitchFamily="34" charset="0"/>
                <a:ea typeface="Times New Roman"/>
                <a:cs typeface="Calibri" panose="020F0502020204030204" pitchFamily="34" charset="0"/>
              </a:rPr>
              <a:t>lubang sedalam 10–25 cm dari pangkal batang pohon sawit.</a:t>
            </a:r>
            <a:endParaRPr lang="id-ID" sz="1600" dirty="0">
              <a:latin typeface="Calibri" panose="020F0502020204030204" pitchFamily="34" charset="0"/>
              <a:ea typeface="Calibri"/>
              <a:cs typeface="Calibri" panose="020F0502020204030204" pitchFamily="34" charset="0"/>
            </a:endParaRPr>
          </a:p>
          <a:p>
            <a:pPr marL="342900" lvl="0" indent="-342900" fontAlgn="base">
              <a:lnSpc>
                <a:spcPct val="115000"/>
              </a:lnSpc>
              <a:spcAft>
                <a:spcPts val="0"/>
              </a:spcAft>
              <a:buSzPts val="1000"/>
              <a:buFont typeface="Wingdings" panose="05000000000000000000" pitchFamily="2" charset="2"/>
              <a:buChar char="q"/>
              <a:tabLst>
                <a:tab pos="457200" algn="l"/>
              </a:tabLst>
            </a:pPr>
            <a:r>
              <a:rPr lang="id-ID" dirty="0">
                <a:solidFill>
                  <a:srgbClr val="334155"/>
                </a:solidFill>
                <a:latin typeface="Calibri" panose="020F0502020204030204" pitchFamily="34" charset="0"/>
                <a:ea typeface="Times New Roman"/>
                <a:cs typeface="Calibri" panose="020F0502020204030204" pitchFamily="34" charset="0"/>
              </a:rPr>
              <a:t>Masukkan pupuk Agrosawit ke dalam lubang </a:t>
            </a:r>
            <a:r>
              <a:rPr lang="id-ID" dirty="0" smtClean="0">
                <a:solidFill>
                  <a:srgbClr val="334155"/>
                </a:solidFill>
                <a:latin typeface="Calibri" panose="020F0502020204030204" pitchFamily="34" charset="0"/>
                <a:ea typeface="Times New Roman"/>
                <a:cs typeface="Calibri" panose="020F0502020204030204" pitchFamily="34" charset="0"/>
              </a:rPr>
              <a:t>tersebut.</a:t>
            </a:r>
            <a:r>
              <a:rPr lang="id-ID" sz="1600" dirty="0" smtClean="0">
                <a:latin typeface="Calibri" panose="020F0502020204030204" pitchFamily="34" charset="0"/>
                <a:ea typeface="Times New Roman"/>
                <a:cs typeface="Calibri" panose="020F0502020204030204" pitchFamily="34" charset="0"/>
              </a:rPr>
              <a:t> </a:t>
            </a:r>
            <a:r>
              <a:rPr lang="id-ID" dirty="0" smtClean="0">
                <a:solidFill>
                  <a:srgbClr val="334155"/>
                </a:solidFill>
                <a:latin typeface="Calibri" panose="020F0502020204030204" pitchFamily="34" charset="0"/>
                <a:ea typeface="Times New Roman"/>
                <a:cs typeface="Calibri" panose="020F0502020204030204" pitchFamily="34" charset="0"/>
              </a:rPr>
              <a:t>Tutup </a:t>
            </a:r>
            <a:r>
              <a:rPr lang="id-ID" dirty="0">
                <a:solidFill>
                  <a:srgbClr val="334155"/>
                </a:solidFill>
                <a:latin typeface="Calibri" panose="020F0502020204030204" pitchFamily="34" charset="0"/>
                <a:ea typeface="Times New Roman"/>
                <a:cs typeface="Calibri" panose="020F0502020204030204" pitchFamily="34" charset="0"/>
              </a:rPr>
              <a:t>kembali dengan tanah agar pupuk tidak menguap atau terkena hujan langsung.</a:t>
            </a:r>
            <a:endParaRPr lang="id-ID" sz="1600" dirty="0">
              <a:effectLst/>
              <a:latin typeface="Calibri" panose="020F0502020204030204" pitchFamily="34" charset="0"/>
              <a:ea typeface="Calibri"/>
              <a:cs typeface="Calibri" panose="020F0502020204030204" pitchFamily="34" charset="0"/>
            </a:endParaRPr>
          </a:p>
        </p:txBody>
      </p:sp>
    </p:spTree>
    <p:extLst>
      <p:ext uri="{BB962C8B-B14F-4D97-AF65-F5344CB8AC3E}">
        <p14:creationId xmlns:p14="http://schemas.microsoft.com/office/powerpoint/2010/main" val="28630646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4927" y="476672"/>
            <a:ext cx="7632848" cy="5078313"/>
          </a:xfrm>
          <a:prstGeom prst="rect">
            <a:avLst/>
          </a:prstGeom>
        </p:spPr>
        <p:txBody>
          <a:bodyPr wrap="square">
            <a:spAutoFit/>
          </a:bodyPr>
          <a:lstStyle/>
          <a:p>
            <a:pPr marL="285750" indent="-285750" fontAlgn="base">
              <a:buFont typeface="Wingdings" panose="05000000000000000000" pitchFamily="2" charset="2"/>
              <a:buChar char="v"/>
            </a:pPr>
            <a:r>
              <a:rPr lang="id-ID" b="1" dirty="0">
                <a:latin typeface="Calibri" panose="020F0502020204030204" pitchFamily="34" charset="0"/>
                <a:cs typeface="Calibri" panose="020F0502020204030204" pitchFamily="34" charset="0"/>
              </a:rPr>
              <a:t>Metode Sebar (di permukaan </a:t>
            </a:r>
            <a:r>
              <a:rPr lang="id-ID" b="1" dirty="0" smtClean="0">
                <a:latin typeface="Calibri" panose="020F0502020204030204" pitchFamily="34" charset="0"/>
                <a:cs typeface="Calibri" panose="020F0502020204030204" pitchFamily="34" charset="0"/>
              </a:rPr>
              <a:t>tanah)</a:t>
            </a:r>
            <a:endParaRPr lang="id-ID" dirty="0">
              <a:latin typeface="Calibri" panose="020F0502020204030204" pitchFamily="34" charset="0"/>
              <a:cs typeface="Calibri" panose="020F0502020204030204" pitchFamily="34" charset="0"/>
            </a:endParaRPr>
          </a:p>
          <a:p>
            <a:pPr fontAlgn="base"/>
            <a:r>
              <a:rPr lang="id-ID" dirty="0" smtClean="0">
                <a:latin typeface="Calibri" panose="020F0502020204030204" pitchFamily="34" charset="0"/>
                <a:cs typeface="Calibri" panose="020F0502020204030204" pitchFamily="34" charset="0"/>
              </a:rPr>
              <a:t>Cocok </a:t>
            </a:r>
            <a:r>
              <a:rPr lang="id-ID" dirty="0">
                <a:latin typeface="Calibri" panose="020F0502020204030204" pitchFamily="34" charset="0"/>
                <a:cs typeface="Calibri" panose="020F0502020204030204" pitchFamily="34" charset="0"/>
              </a:rPr>
              <a:t>untuk efisiensi waktu dan pemupukan dalam skala luas.</a:t>
            </a:r>
          </a:p>
          <a:p>
            <a:pPr lvl="0" algn="just" fontAlgn="base"/>
            <a:r>
              <a:rPr lang="id-ID" dirty="0" smtClean="0">
                <a:latin typeface="Calibri" panose="020F0502020204030204" pitchFamily="34" charset="0"/>
                <a:cs typeface="Calibri" panose="020F0502020204030204" pitchFamily="34" charset="0"/>
              </a:rPr>
              <a:t>Sebarkan </a:t>
            </a:r>
            <a:r>
              <a:rPr lang="id-ID" dirty="0">
                <a:latin typeface="Calibri" panose="020F0502020204030204" pitchFamily="34" charset="0"/>
                <a:cs typeface="Calibri" panose="020F0502020204030204" pitchFamily="34" charset="0"/>
              </a:rPr>
              <a:t>pupuk secara merata mengelilingi pohon sawit.</a:t>
            </a:r>
          </a:p>
          <a:p>
            <a:pPr lvl="0" algn="just" fontAlgn="base"/>
            <a:r>
              <a:rPr lang="id-ID" dirty="0" smtClean="0">
                <a:latin typeface="Calibri" panose="020F0502020204030204" pitchFamily="34" charset="0"/>
                <a:cs typeface="Calibri" panose="020F0502020204030204" pitchFamily="34" charset="0"/>
              </a:rPr>
              <a:t>Jarak </a:t>
            </a:r>
            <a:r>
              <a:rPr lang="id-ID" dirty="0">
                <a:latin typeface="Calibri" panose="020F0502020204030204" pitchFamily="34" charset="0"/>
                <a:cs typeface="Calibri" panose="020F0502020204030204" pitchFamily="34" charset="0"/>
              </a:rPr>
              <a:t>sebar ideal adalah 2/3 dari lebar tajuk tanaman, agar akar aktif </a:t>
            </a:r>
            <a:r>
              <a:rPr lang="id-ID" dirty="0" smtClean="0">
                <a:latin typeface="Calibri" panose="020F0502020204030204" pitchFamily="34" charset="0"/>
                <a:cs typeface="Calibri" panose="020F0502020204030204" pitchFamily="34" charset="0"/>
              </a:rPr>
              <a:t>menyerap </a:t>
            </a:r>
            <a:r>
              <a:rPr lang="id-ID" dirty="0">
                <a:latin typeface="Calibri" panose="020F0502020204030204" pitchFamily="34" charset="0"/>
                <a:cs typeface="Calibri" panose="020F0502020204030204" pitchFamily="34" charset="0"/>
              </a:rPr>
              <a:t>pupuk secara merata.</a:t>
            </a:r>
          </a:p>
          <a:p>
            <a:pPr algn="just" fontAlgn="base"/>
            <a:r>
              <a:rPr lang="id-ID" dirty="0">
                <a:latin typeface="Calibri" panose="020F0502020204030204" pitchFamily="34" charset="0"/>
                <a:cs typeface="Calibri" panose="020F0502020204030204" pitchFamily="34" charset="0"/>
              </a:rPr>
              <a:t>Hindari penyebaran terlalu dekat ke batang, agar tidak merusak akar utama.</a:t>
            </a:r>
          </a:p>
          <a:p>
            <a:pPr algn="just" fontAlgn="base"/>
            <a:endParaRPr lang="id-ID" b="1" dirty="0" smtClean="0"/>
          </a:p>
          <a:p>
            <a:pPr fontAlgn="base"/>
            <a:r>
              <a:rPr lang="id-ID" b="1" dirty="0" smtClean="0">
                <a:latin typeface="Calibri" panose="020F0502020204030204" pitchFamily="34" charset="0"/>
                <a:cs typeface="Calibri" panose="020F0502020204030204" pitchFamily="34" charset="0"/>
              </a:rPr>
              <a:t>Tips </a:t>
            </a:r>
            <a:r>
              <a:rPr lang="id-ID" b="1" dirty="0">
                <a:latin typeface="Calibri" panose="020F0502020204030204" pitchFamily="34" charset="0"/>
                <a:cs typeface="Calibri" panose="020F0502020204030204" pitchFamily="34" charset="0"/>
              </a:rPr>
              <a:t>tambahan:</a:t>
            </a:r>
            <a:endParaRPr lang="id-ID" dirty="0">
              <a:latin typeface="Calibri" panose="020F0502020204030204" pitchFamily="34" charset="0"/>
              <a:cs typeface="Calibri" panose="020F0502020204030204" pitchFamily="34" charset="0"/>
            </a:endParaRPr>
          </a:p>
          <a:p>
            <a:pPr algn="just" fontAlgn="base"/>
            <a:r>
              <a:rPr lang="id-ID" dirty="0" smtClean="0">
                <a:latin typeface="Calibri" panose="020F0502020204030204" pitchFamily="34" charset="0"/>
                <a:cs typeface="Calibri" panose="020F0502020204030204" pitchFamily="34" charset="0"/>
              </a:rPr>
              <a:t>Gunakan </a:t>
            </a:r>
            <a:r>
              <a:rPr lang="id-ID" dirty="0">
                <a:latin typeface="Calibri" panose="020F0502020204030204" pitchFamily="34" charset="0"/>
                <a:cs typeface="Calibri" panose="020F0502020204030204" pitchFamily="34" charset="0"/>
              </a:rPr>
              <a:t>sarung tangan saat membuka kemasan modern Agrosawit yang tahan air dan sinar matahari. Pastikan kantong disimpan di tempat kering setelah dibuka agar kualitas pupuk tetap terjaga</a:t>
            </a:r>
            <a:r>
              <a:rPr lang="id-ID" dirty="0" smtClean="0">
                <a:latin typeface="Calibri" panose="020F0502020204030204" pitchFamily="34" charset="0"/>
                <a:cs typeface="Calibri" panose="020F0502020204030204" pitchFamily="34" charset="0"/>
              </a:rPr>
              <a:t>.</a:t>
            </a:r>
          </a:p>
          <a:p>
            <a:pPr algn="just" fontAlgn="base"/>
            <a:endParaRPr lang="id-ID" dirty="0">
              <a:latin typeface="Calibri" panose="020F0502020204030204" pitchFamily="34" charset="0"/>
              <a:cs typeface="Calibri" panose="020F0502020204030204" pitchFamily="34" charset="0"/>
            </a:endParaRPr>
          </a:p>
          <a:p>
            <a:pPr algn="just" fontAlgn="base"/>
            <a:r>
              <a:rPr lang="id-ID" b="1" i="1" dirty="0"/>
              <a:t>Disclaimer: Hasil akhir penggunaan pupuk bisa berbeda-beda tergantung metode, kondisi cuaca, kualitas bibit dari sawit, dan lain-lain.</a:t>
            </a:r>
            <a:endParaRPr lang="id-ID" dirty="0"/>
          </a:p>
          <a:p>
            <a:pPr algn="just" fontAlgn="base"/>
            <a:endParaRPr lang="id-ID" dirty="0" smtClean="0">
              <a:latin typeface="Calibri" panose="020F0502020204030204" pitchFamily="34" charset="0"/>
              <a:cs typeface="Calibri" panose="020F0502020204030204" pitchFamily="34" charset="0"/>
            </a:endParaRPr>
          </a:p>
          <a:p>
            <a:pPr algn="just" fontAlgn="base"/>
            <a:endParaRPr lang="id-ID" dirty="0">
              <a:latin typeface="Calibri" panose="020F0502020204030204" pitchFamily="34" charset="0"/>
              <a:cs typeface="Calibri" panose="020F0502020204030204" pitchFamily="34" charset="0"/>
            </a:endParaRPr>
          </a:p>
          <a:p>
            <a:pPr algn="just" fontAlgn="base"/>
            <a:endParaRPr lang="id-ID" dirty="0" smtClean="0">
              <a:latin typeface="Calibri" panose="020F0502020204030204" pitchFamily="34" charset="0"/>
              <a:cs typeface="Calibri" panose="020F0502020204030204" pitchFamily="34" charset="0"/>
            </a:endParaRPr>
          </a:p>
          <a:p>
            <a:pPr algn="just" fontAlgn="base"/>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767457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1737929363"/>
              </p:ext>
            </p:extLst>
          </p:nvPr>
        </p:nvGraphicFramePr>
        <p:xfrm>
          <a:off x="1651038" y="3516609"/>
          <a:ext cx="6984776" cy="1398272"/>
        </p:xfrm>
        <a:graphic>
          <a:graphicData uri="http://schemas.openxmlformats.org/drawingml/2006/table">
            <a:tbl>
              <a:tblPr firstRow="1" firstCol="1" bandRow="1">
                <a:tableStyleId>{5C22544A-7EE6-4342-B048-85BDC9FD1C3A}</a:tableStyleId>
              </a:tblPr>
              <a:tblGrid>
                <a:gridCol w="3384067"/>
                <a:gridCol w="3600709"/>
              </a:tblGrid>
              <a:tr h="290704">
                <a:tc>
                  <a:txBody>
                    <a:bodyPr/>
                    <a:lstStyle/>
                    <a:p>
                      <a:pPr>
                        <a:lnSpc>
                          <a:spcPct val="115000"/>
                        </a:lnSpc>
                        <a:spcAft>
                          <a:spcPts val="1800"/>
                        </a:spcAft>
                      </a:pPr>
                      <a:r>
                        <a:rPr lang="id-ID" sz="1200" dirty="0">
                          <a:effectLst/>
                        </a:rPr>
                        <a:t>Kategori Pelepah</a:t>
                      </a:r>
                      <a:endParaRPr lang="id-ID" sz="1100" dirty="0">
                        <a:effectLst/>
                        <a:latin typeface="Calibri"/>
                        <a:ea typeface="Calibri"/>
                        <a:cs typeface="Times New Roman"/>
                      </a:endParaRPr>
                    </a:p>
                  </a:txBody>
                  <a:tcPr marL="76200" marR="76200" marT="76200" marB="76200" anchor="ctr"/>
                </a:tc>
                <a:tc>
                  <a:txBody>
                    <a:bodyPr/>
                    <a:lstStyle/>
                    <a:p>
                      <a:pPr>
                        <a:lnSpc>
                          <a:spcPct val="115000"/>
                        </a:lnSpc>
                        <a:spcAft>
                          <a:spcPts val="1800"/>
                        </a:spcAft>
                      </a:pPr>
                      <a:r>
                        <a:rPr lang="id-ID" sz="1200" dirty="0">
                          <a:effectLst/>
                        </a:rPr>
                        <a:t>Populasi per Hektar</a:t>
                      </a:r>
                      <a:endParaRPr lang="id-ID" sz="1100" dirty="0">
                        <a:effectLst/>
                        <a:latin typeface="Calibri"/>
                        <a:ea typeface="Calibri"/>
                        <a:cs typeface="Times New Roman"/>
                      </a:endParaRPr>
                    </a:p>
                  </a:txBody>
                  <a:tcPr marL="76200" marR="76200" marT="76200" marB="76200" anchor="ctr"/>
                </a:tc>
              </a:tr>
              <a:tr h="0">
                <a:tc>
                  <a:txBody>
                    <a:bodyPr/>
                    <a:lstStyle/>
                    <a:p>
                      <a:pPr>
                        <a:lnSpc>
                          <a:spcPct val="115000"/>
                        </a:lnSpc>
                        <a:spcAft>
                          <a:spcPts val="1800"/>
                        </a:spcAft>
                      </a:pPr>
                      <a:r>
                        <a:rPr lang="id-ID" sz="1200" dirty="0">
                          <a:effectLst/>
                        </a:rPr>
                        <a:t>Panjang (A)</a:t>
                      </a:r>
                      <a:endParaRPr lang="id-ID" sz="1100" dirty="0">
                        <a:effectLst/>
                        <a:latin typeface="Calibri"/>
                        <a:ea typeface="Calibri"/>
                        <a:cs typeface="Times New Roman"/>
                      </a:endParaRPr>
                    </a:p>
                  </a:txBody>
                  <a:tcPr marL="76200" marR="76200" marT="76200" marB="76200" anchor="ctr"/>
                </a:tc>
                <a:tc>
                  <a:txBody>
                    <a:bodyPr/>
                    <a:lstStyle/>
                    <a:p>
                      <a:pPr>
                        <a:lnSpc>
                          <a:spcPct val="115000"/>
                        </a:lnSpc>
                        <a:spcAft>
                          <a:spcPts val="1800"/>
                        </a:spcAft>
                      </a:pPr>
                      <a:r>
                        <a:rPr lang="id-ID" sz="1200" dirty="0">
                          <a:effectLst/>
                        </a:rPr>
                        <a:t>± 120 Pohon</a:t>
                      </a:r>
                      <a:endParaRPr lang="id-ID" sz="1100" dirty="0">
                        <a:effectLst/>
                        <a:latin typeface="Calibri"/>
                        <a:ea typeface="Calibri"/>
                        <a:cs typeface="Times New Roman"/>
                      </a:endParaRPr>
                    </a:p>
                  </a:txBody>
                  <a:tcPr marL="76200" marR="76200" marT="76200" marB="76200" anchor="ctr"/>
                </a:tc>
              </a:tr>
              <a:tr h="0">
                <a:tc>
                  <a:txBody>
                    <a:bodyPr/>
                    <a:lstStyle/>
                    <a:p>
                      <a:pPr>
                        <a:lnSpc>
                          <a:spcPct val="115000"/>
                        </a:lnSpc>
                        <a:spcAft>
                          <a:spcPts val="1800"/>
                        </a:spcAft>
                      </a:pPr>
                      <a:r>
                        <a:rPr lang="id-ID" sz="1200">
                          <a:effectLst/>
                        </a:rPr>
                        <a:t>Menengah (B)</a:t>
                      </a:r>
                      <a:endParaRPr lang="id-ID" sz="1100">
                        <a:effectLst/>
                        <a:latin typeface="Calibri"/>
                        <a:ea typeface="Calibri"/>
                        <a:cs typeface="Times New Roman"/>
                      </a:endParaRPr>
                    </a:p>
                  </a:txBody>
                  <a:tcPr marL="76200" marR="76200" marT="76200" marB="76200" anchor="ctr"/>
                </a:tc>
                <a:tc>
                  <a:txBody>
                    <a:bodyPr/>
                    <a:lstStyle/>
                    <a:p>
                      <a:pPr>
                        <a:lnSpc>
                          <a:spcPct val="115000"/>
                        </a:lnSpc>
                        <a:spcAft>
                          <a:spcPts val="1800"/>
                        </a:spcAft>
                      </a:pPr>
                      <a:r>
                        <a:rPr lang="id-ID" sz="1200" dirty="0">
                          <a:effectLst/>
                        </a:rPr>
                        <a:t>130 – 136 Pohon</a:t>
                      </a:r>
                      <a:endParaRPr lang="id-ID" sz="1100" dirty="0">
                        <a:effectLst/>
                        <a:latin typeface="Calibri"/>
                        <a:ea typeface="Calibri"/>
                        <a:cs typeface="Times New Roman"/>
                      </a:endParaRPr>
                    </a:p>
                  </a:txBody>
                  <a:tcPr marL="76200" marR="76200" marT="76200" marB="76200" anchor="ctr"/>
                </a:tc>
              </a:tr>
              <a:tr h="293160">
                <a:tc>
                  <a:txBody>
                    <a:bodyPr/>
                    <a:lstStyle/>
                    <a:p>
                      <a:pPr>
                        <a:lnSpc>
                          <a:spcPct val="115000"/>
                        </a:lnSpc>
                        <a:spcAft>
                          <a:spcPts val="1800"/>
                        </a:spcAft>
                      </a:pPr>
                      <a:r>
                        <a:rPr lang="id-ID" sz="1200" dirty="0">
                          <a:effectLst/>
                        </a:rPr>
                        <a:t>Pendek (C)</a:t>
                      </a:r>
                      <a:endParaRPr lang="id-ID" sz="1100" dirty="0">
                        <a:effectLst/>
                        <a:latin typeface="Calibri"/>
                        <a:ea typeface="Calibri"/>
                        <a:cs typeface="Times New Roman"/>
                      </a:endParaRPr>
                    </a:p>
                  </a:txBody>
                  <a:tcPr marL="76200" marR="76200" marT="76200" marB="76200" anchor="ctr"/>
                </a:tc>
                <a:tc>
                  <a:txBody>
                    <a:bodyPr/>
                    <a:lstStyle/>
                    <a:p>
                      <a:pPr>
                        <a:lnSpc>
                          <a:spcPct val="115000"/>
                        </a:lnSpc>
                        <a:spcAft>
                          <a:spcPts val="1800"/>
                        </a:spcAft>
                      </a:pPr>
                      <a:r>
                        <a:rPr lang="id-ID" sz="1200" dirty="0">
                          <a:effectLst/>
                        </a:rPr>
                        <a:t>140 – 150 Pohon</a:t>
                      </a:r>
                      <a:endParaRPr lang="id-ID" sz="1100" dirty="0">
                        <a:effectLst/>
                        <a:latin typeface="Calibri"/>
                        <a:ea typeface="Calibri"/>
                        <a:cs typeface="Times New Roman"/>
                      </a:endParaRPr>
                    </a:p>
                  </a:txBody>
                  <a:tcPr marL="76200" marR="76200" marT="76200" marB="76200" anchor="ctr"/>
                </a:tc>
              </a:tr>
            </a:tbl>
          </a:graphicData>
        </a:graphic>
      </p:graphicFrame>
      <p:sp>
        <p:nvSpPr>
          <p:cNvPr id="7" name="Rectangle 3"/>
          <p:cNvSpPr>
            <a:spLocks noChangeArrowheads="1"/>
          </p:cNvSpPr>
          <p:nvPr/>
        </p:nvSpPr>
        <p:spPr bwMode="auto">
          <a:xfrm>
            <a:off x="1475656" y="260648"/>
            <a:ext cx="7335541"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tabLst>
                <a:tab pos="457200" algn="l"/>
              </a:tabLst>
              <a:defRPr>
                <a:solidFill>
                  <a:schemeClr val="tx1"/>
                </a:solidFill>
                <a:latin typeface="Arial" pitchFamily="34" charset="0"/>
                <a:cs typeface="Arial" pitchFamily="34" charset="0"/>
              </a:defRPr>
            </a:lvl1pPr>
            <a:lvl2pPr fontAlgn="base">
              <a:spcBef>
                <a:spcPct val="0"/>
              </a:spcBef>
              <a:spcAft>
                <a:spcPct val="0"/>
              </a:spcAft>
              <a:tabLst>
                <a:tab pos="457200" algn="l"/>
              </a:tabLst>
              <a:defRPr>
                <a:solidFill>
                  <a:schemeClr val="tx1"/>
                </a:solidFill>
                <a:latin typeface="Arial" pitchFamily="34" charset="0"/>
                <a:cs typeface="Arial" pitchFamily="34" charset="0"/>
              </a:defRPr>
            </a:lvl2pPr>
            <a:lvl3pPr fontAlgn="base">
              <a:spcBef>
                <a:spcPct val="0"/>
              </a:spcBef>
              <a:spcAft>
                <a:spcPct val="0"/>
              </a:spcAft>
              <a:tabLst>
                <a:tab pos="457200" algn="l"/>
              </a:tabLst>
              <a:defRPr>
                <a:solidFill>
                  <a:schemeClr val="tx1"/>
                </a:solidFill>
                <a:latin typeface="Arial" pitchFamily="34" charset="0"/>
                <a:cs typeface="Arial" pitchFamily="34" charset="0"/>
              </a:defRPr>
            </a:lvl3pPr>
            <a:lvl4pPr fontAlgn="base">
              <a:spcBef>
                <a:spcPct val="0"/>
              </a:spcBef>
              <a:spcAft>
                <a:spcPct val="0"/>
              </a:spcAft>
              <a:tabLst>
                <a:tab pos="457200" algn="l"/>
              </a:tabLst>
              <a:defRPr>
                <a:solidFill>
                  <a:schemeClr val="tx1"/>
                </a:solidFill>
                <a:latin typeface="Arial" pitchFamily="34" charset="0"/>
                <a:cs typeface="Arial" pitchFamily="34" charset="0"/>
              </a:defRPr>
            </a:lvl4pPr>
            <a:lvl5pPr fontAlgn="base">
              <a:spcBef>
                <a:spcPct val="0"/>
              </a:spcBef>
              <a:spcAft>
                <a:spcPct val="0"/>
              </a:spcAft>
              <a:tabLst>
                <a:tab pos="457200" algn="l"/>
              </a:tabLst>
              <a:defRPr>
                <a:solidFill>
                  <a:schemeClr val="tx1"/>
                </a:solidFill>
                <a:latin typeface="Arial" pitchFamily="34" charset="0"/>
                <a:cs typeface="Arial" pitchFamily="34" charset="0"/>
              </a:defRPr>
            </a:lvl5pPr>
            <a:lvl6pPr fontAlgn="base">
              <a:spcBef>
                <a:spcPct val="0"/>
              </a:spcBef>
              <a:spcAft>
                <a:spcPct val="0"/>
              </a:spcAft>
              <a:tabLst>
                <a:tab pos="457200" algn="l"/>
              </a:tabLst>
              <a:defRPr>
                <a:solidFill>
                  <a:schemeClr val="tx1"/>
                </a:solidFill>
                <a:latin typeface="Arial" pitchFamily="34" charset="0"/>
                <a:cs typeface="Arial" pitchFamily="34" charset="0"/>
              </a:defRPr>
            </a:lvl6pPr>
            <a:lvl7pPr fontAlgn="base">
              <a:spcBef>
                <a:spcPct val="0"/>
              </a:spcBef>
              <a:spcAft>
                <a:spcPct val="0"/>
              </a:spcAft>
              <a:tabLst>
                <a:tab pos="457200" algn="l"/>
              </a:tabLst>
              <a:defRPr>
                <a:solidFill>
                  <a:schemeClr val="tx1"/>
                </a:solidFill>
                <a:latin typeface="Arial" pitchFamily="34" charset="0"/>
                <a:cs typeface="Arial" pitchFamily="34" charset="0"/>
              </a:defRPr>
            </a:lvl7pPr>
            <a:lvl8pPr fontAlgn="base">
              <a:spcBef>
                <a:spcPct val="0"/>
              </a:spcBef>
              <a:spcAft>
                <a:spcPct val="0"/>
              </a:spcAft>
              <a:tabLst>
                <a:tab pos="457200" algn="l"/>
              </a:tabLst>
              <a:defRPr>
                <a:solidFill>
                  <a:schemeClr val="tx1"/>
                </a:solidFill>
                <a:latin typeface="Arial" pitchFamily="34" charset="0"/>
                <a:cs typeface="Arial" pitchFamily="34" charset="0"/>
              </a:defRPr>
            </a:lvl8pPr>
            <a:lvl9pPr fontAlgn="base">
              <a:spcBef>
                <a:spcPct val="0"/>
              </a:spcBef>
              <a:spcAft>
                <a:spcPct val="0"/>
              </a:spcAft>
              <a:tabLst>
                <a:tab pos="457200" algn="l"/>
              </a:tabLs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id-ID" altLang="id-ID" b="1" i="0" u="none" strike="noStrike" cap="none" normalizeH="0" baseline="0" dirty="0" smtClean="0">
                <a:ln>
                  <a:noFill/>
                </a:ln>
                <a:solidFill>
                  <a:srgbClr val="1E293B"/>
                </a:solidFill>
                <a:effectLst/>
                <a:latin typeface="Calibri" panose="020F0502020204030204" pitchFamily="34" charset="0"/>
                <a:ea typeface="Times New Roman" pitchFamily="18" charset="0"/>
                <a:cs typeface="Calibri" panose="020F0502020204030204" pitchFamily="34" charset="0"/>
              </a:rPr>
              <a:t>Bagaimana Cara Menghitung Kebutuhan Pupuk NPK Agrosawit?</a:t>
            </a:r>
            <a:endParaRPr kumimoji="0" lang="id-ID" altLang="id-ID"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id-ID" altLang="id-ID" b="0" i="0" u="none" strike="noStrike" cap="none" normalizeH="0" baseline="0" dirty="0" smtClean="0">
              <a:ln>
                <a:noFill/>
              </a:ln>
              <a:solidFill>
                <a:srgbClr val="334155"/>
              </a:solidFill>
              <a:effectLst/>
              <a:latin typeface="Segoe UI" pitchFamily="34" charset="0"/>
              <a:ea typeface="Times New Roman" pitchFamily="18" charset="0"/>
              <a:cs typeface="Segoe U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id-ID" altLang="id-ID" sz="1600"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Sebelum menentukan jumlah pupuk yang dibutuhkan, Anda perlu mengetahui dua hal penting :</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id-ID" altLang="id-ID" sz="1600" b="1"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Populasi pohon per hektar</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id-ID" altLang="id-ID" sz="1600" b="1"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Stadia (umur) tanaman kelapa sawit</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id-ID" altLang="id-ID" sz="1600"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Kombinasi dari kedua data ini akan membantu Anda menghitung kebutuhan pupuk secara lebih akurat.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id-ID" altLang="id-ID" sz="1600" b="1" i="0" u="none" strike="noStrike" cap="none" normalizeH="0" baseline="0" dirty="0" smtClean="0">
                <a:ln>
                  <a:noFill/>
                </a:ln>
                <a:solidFill>
                  <a:srgbClr val="334155"/>
                </a:solidFill>
                <a:effectLst/>
                <a:latin typeface="Segoe UI" pitchFamily="34" charset="0"/>
                <a:ea typeface="Times New Roman" pitchFamily="18" charset="0"/>
                <a:cs typeface="Segoe UI" pitchFamily="34" charset="0"/>
              </a:rPr>
              <a:t>1. Populasi Pohon per Hektar (Berdasarkan Panjang Pelepah)</a:t>
            </a:r>
            <a:endParaRPr kumimoji="0" lang="id-ID" altLang="id-ID"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id-ID" altLang="id-ID" sz="1600" b="0" i="1"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Semakin pendek pelepah, semakin rapat penanaman, sehingga jumlah pohon per hektar bisa lebih banyak.</a:t>
            </a:r>
            <a:endParaRPr kumimoji="0" lang="id-ID" altLang="id-ID" sz="16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05060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98498548"/>
              </p:ext>
            </p:extLst>
          </p:nvPr>
        </p:nvGraphicFramePr>
        <p:xfrm>
          <a:off x="1259632" y="1412776"/>
          <a:ext cx="7200800" cy="2097408"/>
        </p:xfrm>
        <a:graphic>
          <a:graphicData uri="http://schemas.openxmlformats.org/drawingml/2006/table">
            <a:tbl>
              <a:tblPr firstRow="1" firstCol="1" bandRow="1">
                <a:tableStyleId>{5C22544A-7EE6-4342-B048-85BDC9FD1C3A}</a:tableStyleId>
              </a:tblPr>
              <a:tblGrid>
                <a:gridCol w="3232703"/>
                <a:gridCol w="3968097"/>
              </a:tblGrid>
              <a:tr h="349568">
                <a:tc>
                  <a:txBody>
                    <a:bodyPr/>
                    <a:lstStyle/>
                    <a:p>
                      <a:pPr algn="ctr">
                        <a:lnSpc>
                          <a:spcPct val="115000"/>
                        </a:lnSpc>
                        <a:spcAft>
                          <a:spcPts val="1800"/>
                        </a:spcAft>
                      </a:pPr>
                      <a:r>
                        <a:rPr lang="id-ID" sz="1200" dirty="0">
                          <a:effectLst/>
                        </a:rPr>
                        <a:t>Kode Stadia</a:t>
                      </a:r>
                      <a:endParaRPr lang="id-ID" sz="1100" dirty="0">
                        <a:effectLst/>
                        <a:latin typeface="Calibri"/>
                        <a:ea typeface="Calibri"/>
                        <a:cs typeface="Times New Roman"/>
                      </a:endParaRPr>
                    </a:p>
                  </a:txBody>
                  <a:tcPr marL="76200" marR="76200" marT="76200" marB="76200" anchor="ctr"/>
                </a:tc>
                <a:tc>
                  <a:txBody>
                    <a:bodyPr/>
                    <a:lstStyle/>
                    <a:p>
                      <a:pPr algn="ctr">
                        <a:lnSpc>
                          <a:spcPct val="115000"/>
                        </a:lnSpc>
                        <a:spcAft>
                          <a:spcPts val="1800"/>
                        </a:spcAft>
                      </a:pPr>
                      <a:r>
                        <a:rPr lang="id-ID" sz="1200">
                          <a:effectLst/>
                        </a:rPr>
                        <a:t>Umur Tanaman</a:t>
                      </a:r>
                      <a:endParaRPr lang="id-ID" sz="1100">
                        <a:effectLst/>
                        <a:latin typeface="Calibri"/>
                        <a:ea typeface="Calibri"/>
                        <a:cs typeface="Times New Roman"/>
                      </a:endParaRPr>
                    </a:p>
                  </a:txBody>
                  <a:tcPr marL="76200" marR="76200" marT="76200" marB="76200" anchor="ctr"/>
                </a:tc>
              </a:tr>
              <a:tr h="0">
                <a:tc>
                  <a:txBody>
                    <a:bodyPr/>
                    <a:lstStyle/>
                    <a:p>
                      <a:pPr algn="l">
                        <a:lnSpc>
                          <a:spcPct val="115000"/>
                        </a:lnSpc>
                        <a:spcAft>
                          <a:spcPts val="1800"/>
                        </a:spcAft>
                      </a:pPr>
                      <a:r>
                        <a:rPr lang="id-ID" sz="1200">
                          <a:effectLst/>
                        </a:rPr>
                        <a:t>TBM</a:t>
                      </a:r>
                      <a:endParaRPr lang="id-ID" sz="1100">
                        <a:effectLst/>
                        <a:latin typeface="Calibri"/>
                        <a:ea typeface="Calibri"/>
                        <a:cs typeface="Times New Roman"/>
                      </a:endParaRPr>
                    </a:p>
                  </a:txBody>
                  <a:tcPr marL="76200" marR="76200" marT="76200" marB="76200" anchor="ctr"/>
                </a:tc>
                <a:tc>
                  <a:txBody>
                    <a:bodyPr/>
                    <a:lstStyle/>
                    <a:p>
                      <a:pPr algn="l">
                        <a:lnSpc>
                          <a:spcPct val="115000"/>
                        </a:lnSpc>
                        <a:spcAft>
                          <a:spcPts val="1800"/>
                        </a:spcAft>
                      </a:pPr>
                      <a:r>
                        <a:rPr lang="id-ID" sz="1200">
                          <a:effectLst/>
                        </a:rPr>
                        <a:t>&lt; 4 Tahun</a:t>
                      </a:r>
                      <a:endParaRPr lang="id-ID" sz="1100">
                        <a:effectLst/>
                        <a:latin typeface="Calibri"/>
                        <a:ea typeface="Calibri"/>
                        <a:cs typeface="Times New Roman"/>
                      </a:endParaRPr>
                    </a:p>
                  </a:txBody>
                  <a:tcPr marL="76200" marR="76200" marT="76200" marB="76200" anchor="ctr"/>
                </a:tc>
              </a:tr>
              <a:tr h="259715">
                <a:tc>
                  <a:txBody>
                    <a:bodyPr/>
                    <a:lstStyle/>
                    <a:p>
                      <a:pPr algn="l">
                        <a:lnSpc>
                          <a:spcPct val="115000"/>
                        </a:lnSpc>
                        <a:spcAft>
                          <a:spcPts val="1800"/>
                        </a:spcAft>
                      </a:pPr>
                      <a:r>
                        <a:rPr lang="id-ID" sz="1200">
                          <a:effectLst/>
                        </a:rPr>
                        <a:t>TM 1</a:t>
                      </a:r>
                      <a:endParaRPr lang="id-ID" sz="1100">
                        <a:effectLst/>
                        <a:latin typeface="Calibri"/>
                        <a:ea typeface="Calibri"/>
                        <a:cs typeface="Times New Roman"/>
                      </a:endParaRPr>
                    </a:p>
                  </a:txBody>
                  <a:tcPr marL="76200" marR="76200" marT="76200" marB="76200" anchor="ctr"/>
                </a:tc>
                <a:tc>
                  <a:txBody>
                    <a:bodyPr/>
                    <a:lstStyle/>
                    <a:p>
                      <a:pPr algn="l">
                        <a:lnSpc>
                          <a:spcPct val="115000"/>
                        </a:lnSpc>
                        <a:spcAft>
                          <a:spcPts val="1800"/>
                        </a:spcAft>
                      </a:pPr>
                      <a:r>
                        <a:rPr lang="id-ID" sz="1200" dirty="0">
                          <a:effectLst/>
                        </a:rPr>
                        <a:t>4 – 8 Tahun</a:t>
                      </a:r>
                      <a:endParaRPr lang="id-ID" sz="1100" dirty="0">
                        <a:effectLst/>
                        <a:latin typeface="Calibri"/>
                        <a:ea typeface="Calibri"/>
                        <a:cs typeface="Times New Roman"/>
                      </a:endParaRPr>
                    </a:p>
                  </a:txBody>
                  <a:tcPr marL="76200" marR="76200" marT="76200" marB="76200" anchor="ctr"/>
                </a:tc>
              </a:tr>
              <a:tr h="259715">
                <a:tc>
                  <a:txBody>
                    <a:bodyPr/>
                    <a:lstStyle/>
                    <a:p>
                      <a:pPr algn="l">
                        <a:lnSpc>
                          <a:spcPct val="115000"/>
                        </a:lnSpc>
                        <a:spcAft>
                          <a:spcPts val="1800"/>
                        </a:spcAft>
                      </a:pPr>
                      <a:r>
                        <a:rPr lang="id-ID" sz="1200">
                          <a:effectLst/>
                        </a:rPr>
                        <a:t>TM 2</a:t>
                      </a:r>
                      <a:endParaRPr lang="id-ID" sz="1100">
                        <a:effectLst/>
                        <a:latin typeface="Calibri"/>
                        <a:ea typeface="Calibri"/>
                        <a:cs typeface="Times New Roman"/>
                      </a:endParaRPr>
                    </a:p>
                  </a:txBody>
                  <a:tcPr marL="76200" marR="76200" marT="76200" marB="76200" anchor="ctr"/>
                </a:tc>
                <a:tc>
                  <a:txBody>
                    <a:bodyPr/>
                    <a:lstStyle/>
                    <a:p>
                      <a:pPr algn="l">
                        <a:lnSpc>
                          <a:spcPct val="115000"/>
                        </a:lnSpc>
                        <a:spcAft>
                          <a:spcPts val="1800"/>
                        </a:spcAft>
                      </a:pPr>
                      <a:r>
                        <a:rPr lang="id-ID" sz="1200" dirty="0">
                          <a:effectLst/>
                        </a:rPr>
                        <a:t>9 – 13 Tahun</a:t>
                      </a:r>
                      <a:endParaRPr lang="id-ID" sz="1100" dirty="0">
                        <a:effectLst/>
                        <a:latin typeface="Calibri"/>
                        <a:ea typeface="Calibri"/>
                        <a:cs typeface="Times New Roman"/>
                      </a:endParaRPr>
                    </a:p>
                  </a:txBody>
                  <a:tcPr marL="76200" marR="76200" marT="76200" marB="76200" anchor="ctr"/>
                </a:tc>
              </a:tr>
              <a:tr h="259715">
                <a:tc>
                  <a:txBody>
                    <a:bodyPr/>
                    <a:lstStyle/>
                    <a:p>
                      <a:pPr algn="l">
                        <a:lnSpc>
                          <a:spcPct val="115000"/>
                        </a:lnSpc>
                        <a:spcAft>
                          <a:spcPts val="1800"/>
                        </a:spcAft>
                      </a:pPr>
                      <a:r>
                        <a:rPr lang="id-ID" sz="1200">
                          <a:effectLst/>
                        </a:rPr>
                        <a:t>TM 3</a:t>
                      </a:r>
                      <a:endParaRPr lang="id-ID" sz="1100">
                        <a:effectLst/>
                        <a:latin typeface="Calibri"/>
                        <a:ea typeface="Calibri"/>
                        <a:cs typeface="Times New Roman"/>
                      </a:endParaRPr>
                    </a:p>
                  </a:txBody>
                  <a:tcPr marL="76200" marR="76200" marT="76200" marB="76200" anchor="ctr"/>
                </a:tc>
                <a:tc>
                  <a:txBody>
                    <a:bodyPr/>
                    <a:lstStyle/>
                    <a:p>
                      <a:pPr algn="l">
                        <a:lnSpc>
                          <a:spcPct val="115000"/>
                        </a:lnSpc>
                        <a:spcAft>
                          <a:spcPts val="1800"/>
                        </a:spcAft>
                      </a:pPr>
                      <a:r>
                        <a:rPr lang="id-ID" sz="1200">
                          <a:effectLst/>
                        </a:rPr>
                        <a:t>14 – 20 Tahun</a:t>
                      </a:r>
                      <a:endParaRPr lang="id-ID" sz="1100">
                        <a:effectLst/>
                        <a:latin typeface="Calibri"/>
                        <a:ea typeface="Calibri"/>
                        <a:cs typeface="Times New Roman"/>
                      </a:endParaRPr>
                    </a:p>
                  </a:txBody>
                  <a:tcPr marL="76200" marR="76200" marT="76200" marB="76200" anchor="ctr"/>
                </a:tc>
              </a:tr>
              <a:tr h="277495">
                <a:tc>
                  <a:txBody>
                    <a:bodyPr/>
                    <a:lstStyle/>
                    <a:p>
                      <a:pPr algn="l">
                        <a:lnSpc>
                          <a:spcPct val="115000"/>
                        </a:lnSpc>
                        <a:spcAft>
                          <a:spcPts val="1800"/>
                        </a:spcAft>
                      </a:pPr>
                      <a:r>
                        <a:rPr lang="id-ID" sz="1200">
                          <a:effectLst/>
                        </a:rPr>
                        <a:t>TM 4</a:t>
                      </a:r>
                      <a:endParaRPr lang="id-ID" sz="1100">
                        <a:effectLst/>
                        <a:latin typeface="Calibri"/>
                        <a:ea typeface="Calibri"/>
                        <a:cs typeface="Times New Roman"/>
                      </a:endParaRPr>
                    </a:p>
                  </a:txBody>
                  <a:tcPr marL="76200" marR="76200" marT="76200" marB="76200" anchor="ctr"/>
                </a:tc>
                <a:tc>
                  <a:txBody>
                    <a:bodyPr/>
                    <a:lstStyle/>
                    <a:p>
                      <a:pPr algn="l">
                        <a:lnSpc>
                          <a:spcPct val="115000"/>
                        </a:lnSpc>
                        <a:spcAft>
                          <a:spcPts val="1800"/>
                        </a:spcAft>
                      </a:pPr>
                      <a:r>
                        <a:rPr lang="id-ID" sz="1200" dirty="0">
                          <a:effectLst/>
                        </a:rPr>
                        <a:t>&gt; 20 Tahun</a:t>
                      </a:r>
                      <a:endParaRPr lang="id-ID" sz="1100" dirty="0">
                        <a:effectLst/>
                        <a:latin typeface="Calibri"/>
                        <a:ea typeface="Calibri"/>
                        <a:cs typeface="Times New Roman"/>
                      </a:endParaRPr>
                    </a:p>
                  </a:txBody>
                  <a:tcPr marL="76200" marR="76200" marT="76200" marB="76200" anchor="ctr"/>
                </a:tc>
              </a:tr>
            </a:tbl>
          </a:graphicData>
        </a:graphic>
      </p:graphicFrame>
      <p:sp>
        <p:nvSpPr>
          <p:cNvPr id="3" name="Rectangle 1"/>
          <p:cNvSpPr>
            <a:spLocks noChangeArrowheads="1"/>
          </p:cNvSpPr>
          <p:nvPr/>
        </p:nvSpPr>
        <p:spPr bwMode="auto">
          <a:xfrm>
            <a:off x="1115616" y="476672"/>
            <a:ext cx="756084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altLang="id-ID" b="1"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2. Stadia Umur Tanaman Kelapa Sawit</a:t>
            </a:r>
            <a:endParaRPr kumimoji="0" lang="id-ID" altLang="id-ID"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d-ID" altLang="id-ID" b="1"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     Langkah Perhitungan Singkat</a:t>
            </a:r>
            <a:r>
              <a:rPr kumimoji="0" lang="id-ID" altLang="id-ID"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
            </a:r>
            <a:br>
              <a:rPr kumimoji="0" lang="id-ID" altLang="id-ID"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br>
            <a:r>
              <a:rPr kumimoji="0" lang="id-ID" altLang="id-ID"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t/>
            </a:r>
            <a:br>
              <a:rPr kumimoji="0" lang="id-ID" altLang="id-ID" b="0" i="0" u="none" strike="noStrike" cap="none" normalizeH="0" baseline="0" dirty="0" smtClean="0">
                <a:ln>
                  <a:noFill/>
                </a:ln>
                <a:solidFill>
                  <a:srgbClr val="334155"/>
                </a:solidFill>
                <a:effectLst/>
                <a:latin typeface="Calibri" panose="020F0502020204030204" pitchFamily="34" charset="0"/>
                <a:ea typeface="Times New Roman" pitchFamily="18" charset="0"/>
                <a:cs typeface="Calibri" panose="020F0502020204030204" pitchFamily="34" charset="0"/>
              </a:rPr>
            </a:br>
            <a:endParaRPr kumimoji="0" lang="id-ID" altLang="id-ID"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d-ID" altLang="id-ID"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52353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9326" y="557033"/>
            <a:ext cx="6631066" cy="369332"/>
          </a:xfrm>
          <a:prstGeom prst="rect">
            <a:avLst/>
          </a:prstGeom>
        </p:spPr>
        <p:txBody>
          <a:bodyPr wrap="square">
            <a:spAutoFit/>
          </a:bodyPr>
          <a:lstStyle/>
          <a:p>
            <a:r>
              <a:rPr lang="id-ID" b="1" dirty="0">
                <a:latin typeface="Calibri" panose="020F0502020204030204" pitchFamily="34" charset="0"/>
                <a:cs typeface="Calibri" panose="020F0502020204030204" pitchFamily="34" charset="0"/>
              </a:rPr>
              <a:t>Analisis Perbandingan Penggunaan pupuk</a:t>
            </a:r>
            <a:endParaRPr lang="id-ID" dirty="0">
              <a:latin typeface="Calibri" panose="020F0502020204030204" pitchFamily="34" charset="0"/>
              <a:cs typeface="Calibri" panose="020F0502020204030204" pitchFamily="34" charset="0"/>
            </a:endParaRP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1527363" y="1052736"/>
            <a:ext cx="6789051" cy="5040560"/>
          </a:xfrm>
          <a:prstGeom prst="rect">
            <a:avLst/>
          </a:prstGeom>
          <a:noFill/>
          <a:ln>
            <a:noFill/>
          </a:ln>
        </p:spPr>
      </p:pic>
    </p:spTree>
    <p:extLst>
      <p:ext uri="{BB962C8B-B14F-4D97-AF65-F5344CB8AC3E}">
        <p14:creationId xmlns:p14="http://schemas.microsoft.com/office/powerpoint/2010/main" val="3019593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Calibri" panose="020F0502020204030204" pitchFamily="34" charset="0"/>
                <a:cs typeface="Calibri" panose="020F0502020204030204" pitchFamily="34" charset="0"/>
              </a:rPr>
              <a:t>Tanaman sawit terbesar di dunia</a:t>
            </a:r>
            <a:endParaRPr lang="id-ID"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435608" y="1447800"/>
            <a:ext cx="6664784" cy="4800600"/>
          </a:xfrm>
        </p:spPr>
        <p:txBody>
          <a:bodyPr>
            <a:normAutofit fontScale="92500" lnSpcReduction="10000"/>
          </a:bodyPr>
          <a:lstStyle/>
          <a:p>
            <a:pPr algn="just"/>
            <a:r>
              <a:rPr lang="id-ID" dirty="0" smtClean="0">
                <a:latin typeface="Calibri" panose="020F0502020204030204" pitchFamily="34" charset="0"/>
                <a:cs typeface="Calibri" panose="020F0502020204030204" pitchFamily="34" charset="0"/>
              </a:rPr>
              <a:t>Indonesia memiliki luas lahan kelapa sawit terbesar di dunia,mencapai 16,83 juta hektar pada tahun 2022.</a:t>
            </a:r>
          </a:p>
          <a:p>
            <a:pPr algn="just"/>
            <a:r>
              <a:rPr lang="id-ID" dirty="0" smtClean="0">
                <a:latin typeface="Calibri" panose="020F0502020204030204" pitchFamily="34" charset="0"/>
                <a:cs typeface="Calibri" panose="020F0502020204030204" pitchFamily="34" charset="0"/>
              </a:rPr>
              <a:t>Produksi sekitar 54% atau 47,5 juta ton dari total produksi global dunia</a:t>
            </a:r>
          </a:p>
          <a:p>
            <a:pPr algn="just"/>
            <a:r>
              <a:rPr lang="id-ID" dirty="0" smtClean="0">
                <a:latin typeface="Calibri" panose="020F0502020204030204" pitchFamily="34" charset="0"/>
                <a:cs typeface="Calibri" panose="020F0502020204030204" pitchFamily="34" charset="0"/>
              </a:rPr>
              <a:t>Provinsi Riau merupakan penghasil kelapa sawit  terbesar di Indonesia yaitu mencapai 2,7 juta hektar pada tahun 2021,disusul Kalimantan 2 juta hektar dan Sumut 1,3 juta hektar</a:t>
            </a:r>
          </a:p>
          <a:p>
            <a:endParaRPr lang="id-ID" dirty="0"/>
          </a:p>
        </p:txBody>
      </p:sp>
    </p:spTree>
    <p:extLst>
      <p:ext uri="{BB962C8B-B14F-4D97-AF65-F5344CB8AC3E}">
        <p14:creationId xmlns:p14="http://schemas.microsoft.com/office/powerpoint/2010/main" val="7349079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620688"/>
            <a:ext cx="7200800" cy="923330"/>
          </a:xfrm>
          <a:prstGeom prst="rect">
            <a:avLst/>
          </a:prstGeom>
        </p:spPr>
        <p:txBody>
          <a:bodyPr wrap="square">
            <a:spAutoFit/>
          </a:bodyPr>
          <a:lstStyle/>
          <a:p>
            <a:pPr fontAlgn="base"/>
            <a:r>
              <a:rPr lang="id-ID" b="1" dirty="0">
                <a:latin typeface="Calibri" panose="020F0502020204030204" pitchFamily="34" charset="0"/>
                <a:cs typeface="Calibri" panose="020F0502020204030204" pitchFamily="34" charset="0"/>
              </a:rPr>
              <a:t>Setelah mengetahui jumlah pohon per hektar dan umur tanamannya, Anda tinggal mengalikan dosis pupuk per pohon (sesuai rekomendasi per stadia) dengan jumlah pohon yang ada. Misalnya:</a:t>
            </a: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1530666" y="1772816"/>
            <a:ext cx="7001774" cy="4320480"/>
          </a:xfrm>
          <a:prstGeom prst="rect">
            <a:avLst/>
          </a:prstGeom>
          <a:noFill/>
          <a:ln>
            <a:noFill/>
          </a:ln>
        </p:spPr>
      </p:pic>
    </p:spTree>
    <p:extLst>
      <p:ext uri="{BB962C8B-B14F-4D97-AF65-F5344CB8AC3E}">
        <p14:creationId xmlns:p14="http://schemas.microsoft.com/office/powerpoint/2010/main" val="15148220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331641" y="476672"/>
            <a:ext cx="7272808" cy="5688632"/>
          </a:xfrm>
          <a:prstGeom prst="rect">
            <a:avLst/>
          </a:prstGeom>
          <a:noFill/>
          <a:ln>
            <a:noFill/>
          </a:ln>
        </p:spPr>
      </p:pic>
    </p:spTree>
    <p:extLst>
      <p:ext uri="{BB962C8B-B14F-4D97-AF65-F5344CB8AC3E}">
        <p14:creationId xmlns:p14="http://schemas.microsoft.com/office/powerpoint/2010/main" val="4187363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331639" y="404664"/>
            <a:ext cx="7200801" cy="5832648"/>
          </a:xfrm>
          <a:prstGeom prst="rect">
            <a:avLst/>
          </a:prstGeom>
          <a:noFill/>
          <a:ln>
            <a:noFill/>
          </a:ln>
        </p:spPr>
      </p:pic>
    </p:spTree>
    <p:extLst>
      <p:ext uri="{BB962C8B-B14F-4D97-AF65-F5344CB8AC3E}">
        <p14:creationId xmlns:p14="http://schemas.microsoft.com/office/powerpoint/2010/main" val="19648578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476672"/>
            <a:ext cx="7200800" cy="5904656"/>
          </a:xfrm>
          <a:prstGeom prst="rect">
            <a:avLst/>
          </a:prstGeom>
          <a:noFill/>
          <a:ln>
            <a:noFill/>
          </a:ln>
        </p:spPr>
      </p:pic>
    </p:spTree>
    <p:extLst>
      <p:ext uri="{BB962C8B-B14F-4D97-AF65-F5344CB8AC3E}">
        <p14:creationId xmlns:p14="http://schemas.microsoft.com/office/powerpoint/2010/main" val="17609582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548680"/>
            <a:ext cx="7272808" cy="5832648"/>
          </a:xfrm>
          <a:prstGeom prst="rect">
            <a:avLst/>
          </a:prstGeom>
          <a:noFill/>
          <a:ln>
            <a:noFill/>
          </a:ln>
        </p:spPr>
      </p:pic>
    </p:spTree>
    <p:extLst>
      <p:ext uri="{BB962C8B-B14F-4D97-AF65-F5344CB8AC3E}">
        <p14:creationId xmlns:p14="http://schemas.microsoft.com/office/powerpoint/2010/main" val="3537657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693262"/>
            <a:ext cx="7488832" cy="5256584"/>
          </a:xfrm>
          <a:prstGeom prst="rect">
            <a:avLst/>
          </a:prstGeom>
          <a:noFill/>
          <a:ln>
            <a:noFill/>
          </a:ln>
        </p:spPr>
      </p:pic>
    </p:spTree>
    <p:extLst>
      <p:ext uri="{BB962C8B-B14F-4D97-AF65-F5344CB8AC3E}">
        <p14:creationId xmlns:p14="http://schemas.microsoft.com/office/powerpoint/2010/main" val="30177026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3648" y="611026"/>
            <a:ext cx="7128792" cy="4801314"/>
          </a:xfrm>
          <a:prstGeom prst="rect">
            <a:avLst/>
          </a:prstGeom>
        </p:spPr>
        <p:txBody>
          <a:bodyPr wrap="square">
            <a:spAutoFit/>
          </a:bodyPr>
          <a:lstStyle/>
          <a:p>
            <a:pPr fontAlgn="base"/>
            <a:r>
              <a:rPr lang="id-ID" b="1" dirty="0">
                <a:latin typeface="Calibri" panose="020F0502020204030204" pitchFamily="34" charset="0"/>
                <a:ea typeface="PMingLiU-ExtB" panose="02020500000000000000" pitchFamily="18" charset="-120"/>
                <a:cs typeface="Calibri" panose="020F0502020204030204" pitchFamily="34" charset="0"/>
              </a:rPr>
              <a:t>Dapatkan Pupuk Premium Agrosawit di </a:t>
            </a:r>
            <a:r>
              <a:rPr lang="id-ID" b="1" dirty="0" smtClean="0">
                <a:latin typeface="Calibri" panose="020F0502020204030204" pitchFamily="34" charset="0"/>
                <a:ea typeface="PMingLiU-ExtB" panose="02020500000000000000" pitchFamily="18" charset="-120"/>
                <a:cs typeface="Calibri" panose="020F0502020204030204" pitchFamily="34" charset="0"/>
              </a:rPr>
              <a:t>sini</a:t>
            </a:r>
            <a:endParaRPr lang="id-ID" dirty="0" smtClean="0">
              <a:latin typeface="Calibri" panose="020F0502020204030204" pitchFamily="34" charset="0"/>
              <a:cs typeface="Calibri" panose="020F0502020204030204" pitchFamily="34" charset="0"/>
            </a:endParaRPr>
          </a:p>
          <a:p>
            <a:pPr algn="just" fontAlgn="base"/>
            <a:endParaRPr lang="id-ID" dirty="0">
              <a:latin typeface="Calibri" panose="020F0502020204030204" pitchFamily="34" charset="0"/>
              <a:cs typeface="Calibri" panose="020F0502020204030204" pitchFamily="34" charset="0"/>
            </a:endParaRPr>
          </a:p>
          <a:p>
            <a:pPr algn="just" fontAlgn="base"/>
            <a:r>
              <a:rPr lang="id-ID" dirty="0" smtClean="0">
                <a:latin typeface="Calibri" panose="020F0502020204030204" pitchFamily="34" charset="0"/>
                <a:cs typeface="Calibri" panose="020F0502020204030204" pitchFamily="34" charset="0"/>
              </a:rPr>
              <a:t>Ingin </a:t>
            </a:r>
            <a:r>
              <a:rPr lang="id-ID" dirty="0">
                <a:latin typeface="Calibri" panose="020F0502020204030204" pitchFamily="34" charset="0"/>
                <a:cs typeface="Calibri" panose="020F0502020204030204" pitchFamily="34" charset="0"/>
              </a:rPr>
              <a:t>hasil panen sawit Anda semakin melimpah dengan pupuk premium? Dapatkan Pupuk Agrosawit sekarang juga hanya di </a:t>
            </a:r>
            <a:r>
              <a:rPr lang="id-ID" dirty="0" smtClean="0">
                <a:latin typeface="Calibri" panose="020F0502020204030204" pitchFamily="34" charset="0"/>
                <a:cs typeface="Calibri" panose="020F0502020204030204" pitchFamily="34" charset="0"/>
              </a:rPr>
              <a:t>sini</a:t>
            </a:r>
            <a:endParaRPr lang="id-ID" dirty="0">
              <a:latin typeface="Calibri" panose="020F0502020204030204" pitchFamily="34" charset="0"/>
              <a:cs typeface="Calibri" panose="020F0502020204030204" pitchFamily="34" charset="0"/>
            </a:endParaRPr>
          </a:p>
          <a:p>
            <a:pPr algn="just" fontAlgn="base"/>
            <a:r>
              <a:rPr lang="id-ID" dirty="0">
                <a:latin typeface="Calibri" panose="020F0502020204030204" pitchFamily="34" charset="0"/>
                <a:cs typeface="Calibri" panose="020F0502020204030204" pitchFamily="34" charset="0"/>
              </a:rPr>
              <a:t>Banyak petani sudah membuktikan sendiri kualitas Agrosawit dengan hasil panen yang meningkat signifikan. Bukti transfer pemesanan pun sudah mengalir setiap hari dari berbagai daerah</a:t>
            </a:r>
            <a:r>
              <a:rPr lang="id-ID" dirty="0" smtClean="0">
                <a:latin typeface="Calibri" panose="020F0502020204030204" pitchFamily="34" charset="0"/>
                <a:cs typeface="Calibri" panose="020F0502020204030204" pitchFamily="34" charset="0"/>
              </a:rPr>
              <a:t>.</a:t>
            </a:r>
          </a:p>
          <a:p>
            <a:pPr algn="just" fontAlgn="base"/>
            <a:r>
              <a:rPr lang="id-ID" dirty="0" smtClean="0">
                <a:latin typeface="Calibri" panose="020F0502020204030204" pitchFamily="34" charset="0"/>
                <a:cs typeface="Calibri" panose="020F0502020204030204" pitchFamily="34" charset="0"/>
              </a:rPr>
              <a:t>Info Pemesanan Produk,Hubungi :</a:t>
            </a:r>
          </a:p>
          <a:p>
            <a:pPr algn="just" fontAlgn="base"/>
            <a:endParaRPr lang="id-ID" b="1" dirty="0" smtClean="0">
              <a:latin typeface="Calibri" panose="020F0502020204030204" pitchFamily="34" charset="0"/>
              <a:cs typeface="Calibri" panose="020F0502020204030204" pitchFamily="34" charset="0"/>
            </a:endParaRPr>
          </a:p>
          <a:p>
            <a:pPr algn="just" fontAlgn="base"/>
            <a:r>
              <a:rPr lang="id-ID" sz="2400" b="1" dirty="0" smtClean="0">
                <a:latin typeface="Calibri" panose="020F0502020204030204" pitchFamily="34" charset="0"/>
                <a:cs typeface="Calibri" panose="020F0502020204030204" pitchFamily="34" charset="0"/>
              </a:rPr>
              <a:t>Asep Abdul Rafiq. S</a:t>
            </a:r>
          </a:p>
          <a:p>
            <a:pPr algn="just" fontAlgn="base"/>
            <a:r>
              <a:rPr lang="id-ID" sz="2400" b="1" dirty="0" smtClean="0">
                <a:latin typeface="Calibri" panose="020F0502020204030204" pitchFamily="34" charset="0"/>
                <a:cs typeface="Calibri" panose="020F0502020204030204" pitchFamily="34" charset="0"/>
              </a:rPr>
              <a:t>ID  : CH3128186</a:t>
            </a:r>
          </a:p>
          <a:p>
            <a:pPr algn="just" fontAlgn="base"/>
            <a:r>
              <a:rPr lang="id-ID" sz="2400" b="1" dirty="0" smtClean="0">
                <a:latin typeface="Calibri" panose="020F0502020204030204" pitchFamily="34" charset="0"/>
                <a:cs typeface="Calibri" panose="020F0502020204030204" pitchFamily="34" charset="0"/>
              </a:rPr>
              <a:t>HP : 08117555590</a:t>
            </a:r>
            <a:endParaRPr lang="id-ID" sz="2400" b="1" dirty="0">
              <a:latin typeface="Calibri" panose="020F0502020204030204" pitchFamily="34" charset="0"/>
              <a:cs typeface="Calibri" panose="020F0502020204030204" pitchFamily="34" charset="0"/>
            </a:endParaRPr>
          </a:p>
          <a:p>
            <a:pPr algn="just" fontAlgn="base"/>
            <a:endParaRPr lang="id-ID" dirty="0" smtClean="0">
              <a:latin typeface="Calibri" panose="020F0502020204030204" pitchFamily="34" charset="0"/>
              <a:cs typeface="Calibri" panose="020F0502020204030204" pitchFamily="34" charset="0"/>
            </a:endParaRPr>
          </a:p>
          <a:p>
            <a:pPr algn="just" fontAlgn="base"/>
            <a:endParaRPr lang="id-ID" dirty="0">
              <a:latin typeface="Calibri" panose="020F0502020204030204" pitchFamily="34" charset="0"/>
              <a:cs typeface="Calibri" panose="020F0502020204030204" pitchFamily="34" charset="0"/>
            </a:endParaRPr>
          </a:p>
          <a:p>
            <a:pPr algn="just" fontAlgn="base"/>
            <a:endParaRPr lang="id-ID" dirty="0" smtClean="0">
              <a:latin typeface="Calibri" panose="020F0502020204030204" pitchFamily="34" charset="0"/>
              <a:cs typeface="Calibri" panose="020F0502020204030204" pitchFamily="34" charset="0"/>
            </a:endParaRPr>
          </a:p>
          <a:p>
            <a:pPr algn="just" fontAlgn="base"/>
            <a:endParaRPr lang="id-ID"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02908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628800"/>
            <a:ext cx="6192688" cy="2286000"/>
          </a:xfrm>
        </p:spPr>
        <p:txBody>
          <a:bodyPr/>
          <a:lstStyle/>
          <a:p>
            <a:r>
              <a:rPr lang="id-ID" dirty="0" smtClean="0"/>
              <a:t>Sekian &amp; terimakasih</a:t>
            </a:r>
            <a:endParaRPr lang="id-ID" dirty="0"/>
          </a:p>
        </p:txBody>
      </p:sp>
      <p:sp>
        <p:nvSpPr>
          <p:cNvPr id="3" name="Text Placeholder 2"/>
          <p:cNvSpPr>
            <a:spLocks noGrp="1"/>
          </p:cNvSpPr>
          <p:nvPr>
            <p:ph type="body" idx="1"/>
          </p:nvPr>
        </p:nvSpPr>
        <p:spPr>
          <a:xfrm>
            <a:off x="395536" y="908720"/>
            <a:ext cx="8136904" cy="4104456"/>
          </a:xfrm>
        </p:spPr>
        <p:txBody>
          <a:bodyPr/>
          <a:lstStyle/>
          <a:p>
            <a:endParaRPr lang="id-ID" dirty="0"/>
          </a:p>
        </p:txBody>
      </p:sp>
    </p:spTree>
    <p:extLst>
      <p:ext uri="{BB962C8B-B14F-4D97-AF65-F5344CB8AC3E}">
        <p14:creationId xmlns:p14="http://schemas.microsoft.com/office/powerpoint/2010/main" val="1503867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latin typeface="Calibri" panose="020F0502020204030204" pitchFamily="34" charset="0"/>
                <a:cs typeface="Calibri" panose="020F0502020204030204" pitchFamily="34" charset="0"/>
              </a:rPr>
              <a:t>Potensi kelapa sawit </a:t>
            </a:r>
            <a:endParaRPr lang="id-ID"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403648" y="1268760"/>
            <a:ext cx="7128792" cy="4320480"/>
          </a:xfrm>
        </p:spPr>
        <p:txBody>
          <a:bodyPr>
            <a:normAutofit/>
          </a:bodyPr>
          <a:lstStyle/>
          <a:p>
            <a:pPr algn="just"/>
            <a:r>
              <a:rPr lang="id-ID" dirty="0" smtClean="0"/>
              <a:t>Pada tahun 2019, sebagian besar kelapa sawit di Indonesia diusahakan oleh perusahaan besar swasta (PBS),yg mencapai 54,94 % dari total luas lahan sawit di Indonesia.</a:t>
            </a:r>
          </a:p>
          <a:p>
            <a:r>
              <a:rPr lang="id-ID" dirty="0" smtClean="0"/>
              <a:t>Kebun sawit diusahakan oleh perkebunan rakyat (PR)sebesar 40,79 %</a:t>
            </a:r>
          </a:p>
          <a:p>
            <a:r>
              <a:rPr lang="id-ID" dirty="0"/>
              <a:t>P</a:t>
            </a:r>
            <a:r>
              <a:rPr lang="id-ID" dirty="0" smtClean="0"/>
              <a:t>erkebunan nasional sebanyak 4,27 %</a:t>
            </a:r>
            <a:endParaRPr lang="id-ID" dirty="0"/>
          </a:p>
        </p:txBody>
      </p:sp>
    </p:spTree>
    <p:extLst>
      <p:ext uri="{BB962C8B-B14F-4D97-AF65-F5344CB8AC3E}">
        <p14:creationId xmlns:p14="http://schemas.microsoft.com/office/powerpoint/2010/main" val="322496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Produksi kelapa sawit </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8064515"/>
              </p:ext>
            </p:extLst>
          </p:nvPr>
        </p:nvGraphicFramePr>
        <p:xfrm>
          <a:off x="1475656" y="1700808"/>
          <a:ext cx="6840760" cy="2219960"/>
        </p:xfrm>
        <a:graphic>
          <a:graphicData uri="http://schemas.openxmlformats.org/drawingml/2006/table">
            <a:tbl>
              <a:tblPr firstRow="1" bandRow="1">
                <a:tableStyleId>{5C22544A-7EE6-4342-B048-85BDC9FD1C3A}</a:tableStyleId>
              </a:tblPr>
              <a:tblGrid>
                <a:gridCol w="3420380"/>
                <a:gridCol w="3420380"/>
              </a:tblGrid>
              <a:tr h="117832">
                <a:tc>
                  <a:txBody>
                    <a:bodyPr/>
                    <a:lstStyle/>
                    <a:p>
                      <a:pPr algn="ctr"/>
                      <a:r>
                        <a:rPr lang="id-ID" dirty="0" smtClean="0">
                          <a:latin typeface="Calibri" panose="020F0502020204030204" pitchFamily="34" charset="0"/>
                          <a:cs typeface="Calibri" panose="020F0502020204030204" pitchFamily="34" charset="0"/>
                        </a:rPr>
                        <a:t>Provinsi</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Produksi CPO (Juta ton)</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Riau</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9.0</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Kalimantan Tengah</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7,2</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Sumatera Utara</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5,99</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Kalimantan Barat</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5,44</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Jambi</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2,5</a:t>
                      </a:r>
                      <a:endParaRPr lang="id-ID" dirty="0">
                        <a:latin typeface="Calibri" panose="020F0502020204030204" pitchFamily="34" charset="0"/>
                        <a:cs typeface="Calibri" panose="020F0502020204030204" pitchFamily="34" charset="0"/>
                      </a:endParaRPr>
                    </a:p>
                  </a:txBody>
                  <a:tcPr/>
                </a:tc>
              </a:tr>
            </a:tbl>
          </a:graphicData>
        </a:graphic>
      </p:graphicFrame>
    </p:spTree>
    <p:extLst>
      <p:ext uri="{BB962C8B-B14F-4D97-AF65-F5344CB8AC3E}">
        <p14:creationId xmlns:p14="http://schemas.microsoft.com/office/powerpoint/2010/main" val="294851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latin typeface="Calibri" panose="020F0502020204030204" pitchFamily="34" charset="0"/>
                <a:cs typeface="Calibri" panose="020F0502020204030204" pitchFamily="34" charset="0"/>
              </a:rPr>
              <a:t>Faktor penyebab kelapa sawit kurang tumbuh maksimal </a:t>
            </a:r>
            <a:endParaRPr lang="id-ID"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p:txBody>
          <a:bodyPr/>
          <a:lstStyle/>
          <a:p>
            <a:r>
              <a:rPr lang="id-ID" dirty="0" smtClean="0">
                <a:latin typeface="Calibri" panose="020F0502020204030204" pitchFamily="34" charset="0"/>
                <a:cs typeface="Calibri" panose="020F0502020204030204" pitchFamily="34" charset="0"/>
              </a:rPr>
              <a:t>Faktor Lingkungan (Iklim,tanah dan air)</a:t>
            </a:r>
          </a:p>
          <a:p>
            <a:pPr marL="82296" indent="0">
              <a:buNone/>
            </a:pPr>
            <a:r>
              <a:rPr lang="id-ID" dirty="0" smtClean="0">
                <a:latin typeface="Calibri" panose="020F0502020204030204" pitchFamily="34" charset="0"/>
                <a:cs typeface="Calibri" panose="020F0502020204030204" pitchFamily="34" charset="0"/>
              </a:rPr>
              <a:t>   PH tanah sawit yg baik 5,5 sampai 7,5</a:t>
            </a:r>
          </a:p>
          <a:p>
            <a:r>
              <a:rPr lang="id-ID" dirty="0" smtClean="0">
                <a:latin typeface="Calibri" panose="020F0502020204030204" pitchFamily="34" charset="0"/>
                <a:cs typeface="Calibri" panose="020F0502020204030204" pitchFamily="34" charset="0"/>
              </a:rPr>
              <a:t>Faktor Genetik (Bibit)</a:t>
            </a:r>
          </a:p>
          <a:p>
            <a:r>
              <a:rPr lang="id-ID" dirty="0" smtClean="0">
                <a:latin typeface="Calibri" panose="020F0502020204030204" pitchFamily="34" charset="0"/>
                <a:cs typeface="Calibri" panose="020F0502020204030204" pitchFamily="34" charset="0"/>
              </a:rPr>
              <a:t>Faktor Manajemen Kebun (Hama dan penyakit,pemupukan,perawatan dan jarak tanam</a:t>
            </a:r>
          </a:p>
          <a:p>
            <a:r>
              <a:rPr lang="id-ID" dirty="0" smtClean="0">
                <a:latin typeface="Calibri" panose="020F0502020204030204" pitchFamily="34" charset="0"/>
                <a:cs typeface="Calibri" panose="020F0502020204030204" pitchFamily="34" charset="0"/>
              </a:rPr>
              <a:t>Faktor Lain (Usia tanam, teknik pembibitan,perawatan brondolan)</a:t>
            </a:r>
          </a:p>
          <a:p>
            <a:endParaRPr lang="id-ID" dirty="0"/>
          </a:p>
        </p:txBody>
      </p:sp>
    </p:spTree>
    <p:extLst>
      <p:ext uri="{BB962C8B-B14F-4D97-AF65-F5344CB8AC3E}">
        <p14:creationId xmlns:p14="http://schemas.microsoft.com/office/powerpoint/2010/main" val="4158710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3200" dirty="0" smtClean="0">
                <a:latin typeface="Calibri" panose="020F0502020204030204" pitchFamily="34" charset="0"/>
                <a:cs typeface="Calibri" panose="020F0502020204030204" pitchFamily="34" charset="0"/>
              </a:rPr>
              <a:t>Waktu tanam sawit dan pemupukan yang baik </a:t>
            </a:r>
            <a:endParaRPr lang="id-ID" sz="3200" dirty="0">
              <a:latin typeface="Calibri" panose="020F0502020204030204" pitchFamily="34" charset="0"/>
              <a:cs typeface="Calibri" panose="020F0502020204030204" pitchFamily="34" charset="0"/>
            </a:endParaRPr>
          </a:p>
        </p:txBody>
      </p:sp>
      <p:sp>
        <p:nvSpPr>
          <p:cNvPr id="3" name="Content Placeholder 2"/>
          <p:cNvSpPr>
            <a:spLocks noGrp="1"/>
          </p:cNvSpPr>
          <p:nvPr>
            <p:ph sz="half" idx="1"/>
          </p:nvPr>
        </p:nvSpPr>
        <p:spPr/>
        <p:txBody>
          <a:bodyPr>
            <a:normAutofit fontScale="85000" lnSpcReduction="10000"/>
          </a:bodyPr>
          <a:lstStyle/>
          <a:p>
            <a:pPr marL="82296" indent="0">
              <a:buNone/>
            </a:pPr>
            <a:r>
              <a:rPr lang="id-ID" dirty="0" smtClean="0">
                <a:latin typeface="Calibri" panose="020F0502020204030204" pitchFamily="34" charset="0"/>
                <a:cs typeface="Calibri" panose="020F0502020204030204" pitchFamily="34" charset="0"/>
              </a:rPr>
              <a:t>    </a:t>
            </a:r>
            <a:r>
              <a:rPr lang="id-ID" b="1" dirty="0" smtClean="0">
                <a:latin typeface="Calibri" panose="020F0502020204030204" pitchFamily="34" charset="0"/>
                <a:cs typeface="Calibri" panose="020F0502020204030204" pitchFamily="34" charset="0"/>
              </a:rPr>
              <a:t>Waktu Tanam :</a:t>
            </a:r>
          </a:p>
          <a:p>
            <a:r>
              <a:rPr lang="id-ID" dirty="0" smtClean="0">
                <a:latin typeface="Calibri" panose="020F0502020204030204" pitchFamily="34" charset="0"/>
                <a:cs typeface="Calibri" panose="020F0502020204030204" pitchFamily="34" charset="0"/>
              </a:rPr>
              <a:t>Saat musim hujan, biasanya antara bulan Oktober hingga Desember </a:t>
            </a:r>
          </a:p>
          <a:p>
            <a:r>
              <a:rPr lang="id-ID" dirty="0" smtClean="0">
                <a:latin typeface="Calibri" panose="020F0502020204030204" pitchFamily="34" charset="0"/>
                <a:cs typeface="Calibri" panose="020F0502020204030204" pitchFamily="34" charset="0"/>
              </a:rPr>
              <a:t>Akar yg kuat</a:t>
            </a:r>
          </a:p>
          <a:p>
            <a:r>
              <a:rPr lang="id-ID" dirty="0" smtClean="0">
                <a:latin typeface="Calibri" panose="020F0502020204030204" pitchFamily="34" charset="0"/>
                <a:cs typeface="Calibri" panose="020F0502020204030204" pitchFamily="34" charset="0"/>
              </a:rPr>
              <a:t>Kondisi iklim (Tropis,25-28 derajat celcius)    </a:t>
            </a:r>
          </a:p>
          <a:p>
            <a:r>
              <a:rPr lang="id-ID" dirty="0" smtClean="0">
                <a:latin typeface="Calibri" panose="020F0502020204030204" pitchFamily="34" charset="0"/>
                <a:cs typeface="Calibri" panose="020F0502020204030204" pitchFamily="34" charset="0"/>
              </a:rPr>
              <a:t>Sinar Matahari (5-7 jam perhari)</a:t>
            </a:r>
          </a:p>
          <a:p>
            <a:r>
              <a:rPr lang="id-ID" dirty="0" smtClean="0">
                <a:latin typeface="Calibri" panose="020F0502020204030204" pitchFamily="34" charset="0"/>
                <a:cs typeface="Calibri" panose="020F0502020204030204" pitchFamily="34" charset="0"/>
              </a:rPr>
              <a:t>Bibit (Tinggi 30-40 cm dan berusia 8-12 bulan)</a:t>
            </a:r>
            <a:endParaRPr lang="id-ID" dirty="0">
              <a:latin typeface="Calibri" panose="020F0502020204030204" pitchFamily="34" charset="0"/>
              <a:cs typeface="Calibri" panose="020F0502020204030204" pitchFamily="34" charset="0"/>
            </a:endParaRPr>
          </a:p>
        </p:txBody>
      </p:sp>
      <p:sp>
        <p:nvSpPr>
          <p:cNvPr id="4" name="Content Placeholder 3"/>
          <p:cNvSpPr>
            <a:spLocks noGrp="1"/>
          </p:cNvSpPr>
          <p:nvPr>
            <p:ph sz="half" idx="2"/>
          </p:nvPr>
        </p:nvSpPr>
        <p:spPr>
          <a:xfrm>
            <a:off x="5276088" y="1524000"/>
            <a:ext cx="3472376" cy="4663440"/>
          </a:xfrm>
        </p:spPr>
        <p:txBody>
          <a:bodyPr>
            <a:normAutofit fontScale="85000" lnSpcReduction="10000"/>
          </a:bodyPr>
          <a:lstStyle/>
          <a:p>
            <a:pPr marL="82296" indent="0">
              <a:buNone/>
            </a:pPr>
            <a:r>
              <a:rPr lang="id-ID" b="1" dirty="0" smtClean="0">
                <a:latin typeface="Calibri" panose="020F0502020204030204" pitchFamily="34" charset="0"/>
                <a:cs typeface="Calibri" panose="020F0502020204030204" pitchFamily="34" charset="0"/>
              </a:rPr>
              <a:t>    Waktu Pemupukan :</a:t>
            </a:r>
          </a:p>
          <a:p>
            <a:r>
              <a:rPr lang="id-ID" dirty="0" smtClean="0">
                <a:latin typeface="Calibri" panose="020F0502020204030204" pitchFamily="34" charset="0"/>
                <a:cs typeface="Calibri" panose="020F0502020204030204" pitchFamily="34" charset="0"/>
              </a:rPr>
              <a:t>Awal musim hujan September hingga Oktober (Nutrisi utk pertumbuhan aktif dan perkembangan tandan buah)</a:t>
            </a:r>
          </a:p>
          <a:p>
            <a:r>
              <a:rPr lang="id-ID" dirty="0" smtClean="0">
                <a:latin typeface="Calibri" panose="020F0502020204030204" pitchFamily="34" charset="0"/>
                <a:cs typeface="Calibri" panose="020F0502020204030204" pitchFamily="34" charset="0"/>
              </a:rPr>
              <a:t>Dan akhir musim hujan Maret hingga April (Nutrisi pembentukan buah dan perkembangan tandan</a:t>
            </a:r>
            <a:r>
              <a:rPr lang="id-ID" dirty="0" smtClean="0"/>
              <a:t>)</a:t>
            </a:r>
          </a:p>
          <a:p>
            <a:endParaRPr lang="id-ID" dirty="0"/>
          </a:p>
        </p:txBody>
      </p:sp>
    </p:spTree>
    <p:extLst>
      <p:ext uri="{BB962C8B-B14F-4D97-AF65-F5344CB8AC3E}">
        <p14:creationId xmlns:p14="http://schemas.microsoft.com/office/powerpoint/2010/main" val="31563157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latin typeface="Calibri" panose="020F0502020204030204" pitchFamily="34" charset="0"/>
                <a:cs typeface="Calibri" panose="020F0502020204030204" pitchFamily="34" charset="0"/>
              </a:rPr>
              <a:t>Jenis-Jenis pupuk sawit yg beredar </a:t>
            </a:r>
            <a:endParaRPr lang="id-ID" dirty="0">
              <a:latin typeface="Calibri" panose="020F0502020204030204" pitchFamily="34" charset="0"/>
              <a:cs typeface="Calibri" panose="020F05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032094"/>
              </p:ext>
            </p:extLst>
          </p:nvPr>
        </p:nvGraphicFramePr>
        <p:xfrm>
          <a:off x="1435100" y="1447800"/>
          <a:ext cx="7499348" cy="2860040"/>
        </p:xfrm>
        <a:graphic>
          <a:graphicData uri="http://schemas.openxmlformats.org/drawingml/2006/table">
            <a:tbl>
              <a:tblPr firstRow="1" bandRow="1">
                <a:tableStyleId>{5C22544A-7EE6-4342-B048-85BDC9FD1C3A}</a:tableStyleId>
              </a:tblPr>
              <a:tblGrid>
                <a:gridCol w="1874837"/>
                <a:gridCol w="1874837"/>
                <a:gridCol w="1874837"/>
                <a:gridCol w="1874837"/>
              </a:tblGrid>
              <a:tr h="370840">
                <a:tc>
                  <a:txBody>
                    <a:bodyPr/>
                    <a:lstStyle/>
                    <a:p>
                      <a:pPr algn="ctr"/>
                      <a:r>
                        <a:rPr lang="id-ID" dirty="0" smtClean="0">
                          <a:latin typeface="Calibri" panose="020F0502020204030204" pitchFamily="34" charset="0"/>
                          <a:cs typeface="Calibri" panose="020F0502020204030204" pitchFamily="34" charset="0"/>
                        </a:rPr>
                        <a:t>Merk Pupuk</a:t>
                      </a:r>
                      <a:endParaRPr lang="id-ID" dirty="0">
                        <a:latin typeface="Calibri" panose="020F0502020204030204" pitchFamily="34" charset="0"/>
                        <a:cs typeface="Calibri" panose="020F050202020403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d-ID" sz="1800" b="1" i="0" u="none" strike="noStrike" kern="1200" cap="none" spc="0" normalizeH="0" baseline="0" noProof="0" dirty="0" smtClean="0">
                          <a:ln>
                            <a:noFill/>
                          </a:ln>
                          <a:solidFill>
                            <a:prstClr val="white"/>
                          </a:solidFill>
                          <a:effectLst/>
                          <a:uLnTx/>
                          <a:uFillTx/>
                          <a:latin typeface="Calibri" panose="020F0502020204030204" pitchFamily="34" charset="0"/>
                          <a:ea typeface="+mn-ea"/>
                          <a:cs typeface="Calibri" panose="020F0502020204030204" pitchFamily="34" charset="0"/>
                        </a:rPr>
                        <a:t>Jenis Pupuk</a:t>
                      </a:r>
                      <a:endParaRPr kumimoji="0" lang="id-ID" sz="18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Harga/Kg</a:t>
                      </a:r>
                      <a:endParaRPr lang="id-ID" dirty="0">
                        <a:latin typeface="Calibri" panose="020F0502020204030204" pitchFamily="34" charset="0"/>
                        <a:cs typeface="Calibri" panose="020F0502020204030204" pitchFamily="34" charset="0"/>
                      </a:endParaRPr>
                    </a:p>
                  </a:txBody>
                  <a:tcPr/>
                </a:tc>
                <a:tc>
                  <a:txBody>
                    <a:bodyPr/>
                    <a:lstStyle/>
                    <a:p>
                      <a:pPr algn="ctr"/>
                      <a:r>
                        <a:rPr lang="id-ID" dirty="0" smtClean="0">
                          <a:latin typeface="Calibri" panose="020F0502020204030204" pitchFamily="34" charset="0"/>
                          <a:cs typeface="Calibri" panose="020F0502020204030204" pitchFamily="34" charset="0"/>
                        </a:rPr>
                        <a:t>Negara</a:t>
                      </a:r>
                      <a:r>
                        <a:rPr lang="id-ID" baseline="0" dirty="0" smtClean="0">
                          <a:latin typeface="Calibri" panose="020F0502020204030204" pitchFamily="34" charset="0"/>
                          <a:cs typeface="Calibri" panose="020F0502020204030204" pitchFamily="34" charset="0"/>
                        </a:rPr>
                        <a:t> Asal</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NPK Mutiara</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NPK 16-16-16</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20.500</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Rusia</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NPK</a:t>
                      </a:r>
                      <a:r>
                        <a:rPr lang="id-ID" baseline="0" dirty="0" smtClean="0">
                          <a:latin typeface="Calibri" panose="020F0502020204030204" pitchFamily="34" charset="0"/>
                          <a:cs typeface="Calibri" panose="020F0502020204030204" pitchFamily="34" charset="0"/>
                        </a:rPr>
                        <a:t> Pak Tani</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NPK</a:t>
                      </a:r>
                      <a:r>
                        <a:rPr lang="id-ID" baseline="0" dirty="0" smtClean="0">
                          <a:latin typeface="Calibri" panose="020F0502020204030204" pitchFamily="34" charset="0"/>
                          <a:cs typeface="Calibri" panose="020F0502020204030204" pitchFamily="34" charset="0"/>
                        </a:rPr>
                        <a:t> 16-16-16</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17.195</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Rusia</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KCL </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KCL 125</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11.280</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Rusia</a:t>
                      </a:r>
                      <a:endParaRPr lang="id-ID" dirty="0">
                        <a:latin typeface="Calibri" panose="020F0502020204030204" pitchFamily="34" charset="0"/>
                        <a:cs typeface="Calibri" panose="020F0502020204030204" pitchFamily="34" charset="0"/>
                      </a:endParaRPr>
                    </a:p>
                  </a:txBody>
                  <a:tcPr/>
                </a:tc>
              </a:tr>
              <a:tr h="353824">
                <a:tc>
                  <a:txBody>
                    <a:bodyPr/>
                    <a:lstStyle/>
                    <a:p>
                      <a:r>
                        <a:rPr lang="id-ID" dirty="0" smtClean="0">
                          <a:latin typeface="Calibri" panose="020F0502020204030204" pitchFamily="34" charset="0"/>
                          <a:cs typeface="Calibri" panose="020F0502020204030204" pitchFamily="34" charset="0"/>
                        </a:rPr>
                        <a:t>NPK Phonska</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NPK 15-15-15</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10.500</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Rusia</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Mahkota</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KCL</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13.500</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Indonesia</a:t>
                      </a:r>
                      <a:endParaRPr lang="id-ID" dirty="0">
                        <a:latin typeface="Calibri" panose="020F0502020204030204" pitchFamily="34" charset="0"/>
                        <a:cs typeface="Calibri" panose="020F0502020204030204" pitchFamily="34" charset="0"/>
                      </a:endParaRPr>
                    </a:p>
                  </a:txBody>
                  <a:tcPr/>
                </a:tc>
              </a:tr>
              <a:tr h="370840">
                <a:tc>
                  <a:txBody>
                    <a:bodyPr/>
                    <a:lstStyle/>
                    <a:p>
                      <a:r>
                        <a:rPr lang="id-ID" dirty="0" smtClean="0">
                          <a:latin typeface="Calibri" panose="020F0502020204030204" pitchFamily="34" charset="0"/>
                          <a:cs typeface="Calibri" panose="020F0502020204030204" pitchFamily="34" charset="0"/>
                        </a:rPr>
                        <a:t>Azomite</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Organik</a:t>
                      </a:r>
                      <a:r>
                        <a:rPr lang="id-ID" baseline="0" dirty="0" smtClean="0">
                          <a:latin typeface="Calibri" panose="020F0502020204030204" pitchFamily="34" charset="0"/>
                          <a:cs typeface="Calibri" panose="020F0502020204030204" pitchFamily="34" charset="0"/>
                        </a:rPr>
                        <a:t> Makro-Mikro</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68.400</a:t>
                      </a:r>
                      <a:endParaRPr lang="id-ID" dirty="0">
                        <a:latin typeface="Calibri" panose="020F0502020204030204" pitchFamily="34" charset="0"/>
                        <a:cs typeface="Calibri" panose="020F0502020204030204" pitchFamily="34" charset="0"/>
                      </a:endParaRPr>
                    </a:p>
                  </a:txBody>
                  <a:tcPr/>
                </a:tc>
                <a:tc>
                  <a:txBody>
                    <a:bodyPr/>
                    <a:lstStyle/>
                    <a:p>
                      <a:r>
                        <a:rPr lang="id-ID" dirty="0" smtClean="0">
                          <a:latin typeface="Calibri" panose="020F0502020204030204" pitchFamily="34" charset="0"/>
                          <a:cs typeface="Calibri" panose="020F0502020204030204" pitchFamily="34" charset="0"/>
                        </a:rPr>
                        <a:t>USA</a:t>
                      </a:r>
                      <a:endParaRPr lang="id-ID" dirty="0">
                        <a:latin typeface="Calibri" panose="020F0502020204030204" pitchFamily="34" charset="0"/>
                        <a:cs typeface="Calibri" panose="020F0502020204030204" pitchFamily="34" charset="0"/>
                      </a:endParaRPr>
                    </a:p>
                  </a:txBody>
                  <a:tcPr/>
                </a:tc>
              </a:tr>
            </a:tbl>
          </a:graphicData>
        </a:graphic>
      </p:graphicFrame>
    </p:spTree>
    <p:extLst>
      <p:ext uri="{BB962C8B-B14F-4D97-AF65-F5344CB8AC3E}">
        <p14:creationId xmlns:p14="http://schemas.microsoft.com/office/powerpoint/2010/main" val="28832778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5616" y="188640"/>
            <a:ext cx="7488832" cy="3380413"/>
          </a:xfrm>
          <a:prstGeom prst="rect">
            <a:avLst/>
          </a:prstGeom>
        </p:spPr>
        <p:txBody>
          <a:bodyPr wrap="square">
            <a:spAutoFit/>
          </a:bodyPr>
          <a:lstStyle/>
          <a:p>
            <a:pPr fontAlgn="base">
              <a:lnSpc>
                <a:spcPct val="115000"/>
              </a:lnSpc>
              <a:spcAft>
                <a:spcPts val="750"/>
              </a:spcAft>
            </a:pPr>
            <a:r>
              <a:rPr lang="id-ID" sz="3600" b="1" kern="1800" dirty="0">
                <a:solidFill>
                  <a:srgbClr val="1E293B"/>
                </a:solidFill>
                <a:latin typeface="Calibri" panose="020F0502020204030204" pitchFamily="34" charset="0"/>
                <a:ea typeface="Times New Roman"/>
                <a:cs typeface="Calibri" panose="020F0502020204030204" pitchFamily="34" charset="0"/>
              </a:rPr>
              <a:t>Pupuk Agrosawit, Rahasia Panen Melimpah </a:t>
            </a:r>
            <a:endParaRPr lang="id-ID" sz="1600" dirty="0">
              <a:latin typeface="Calibri" panose="020F0502020204030204" pitchFamily="34" charset="0"/>
              <a:ea typeface="Calibri"/>
              <a:cs typeface="Calibri" panose="020F0502020204030204" pitchFamily="34" charset="0"/>
            </a:endParaRPr>
          </a:p>
          <a:p>
            <a:pPr algn="just" fontAlgn="base">
              <a:lnSpc>
                <a:spcPct val="115000"/>
              </a:lnSpc>
              <a:spcAft>
                <a:spcPts val="1920"/>
              </a:spcAft>
            </a:pPr>
            <a:r>
              <a:rPr lang="id-ID" dirty="0">
                <a:solidFill>
                  <a:srgbClr val="334155"/>
                </a:solidFill>
                <a:latin typeface="Calibri" panose="020F0502020204030204" pitchFamily="34" charset="0"/>
                <a:ea typeface="PMingLiU-ExtB" panose="02020500000000000000" pitchFamily="18" charset="-120"/>
                <a:cs typeface="Calibri" panose="020F0502020204030204" pitchFamily="34" charset="0"/>
              </a:rPr>
              <a:t>Pernah merasa sudah memberikan perawatan terbaik untuk kebun sawit, tapi panennya masih belum maksimal? Atau mungkin Anda pernah mengalami gagal panen meski sudah rutin memberi pupuk? Kalau iya, Anda tidak sendirian. Banyak petani sawit menghadapi masalah serupa. Namun jangan menyerah dulu, kami akan bantu berikan </a:t>
            </a:r>
            <a:r>
              <a:rPr lang="id-ID" dirty="0" smtClean="0">
                <a:solidFill>
                  <a:srgbClr val="334155"/>
                </a:solidFill>
                <a:latin typeface="Calibri" panose="020F0502020204030204" pitchFamily="34" charset="0"/>
                <a:ea typeface="PMingLiU-ExtB" panose="02020500000000000000" pitchFamily="18" charset="-120"/>
                <a:cs typeface="Calibri" panose="020F0502020204030204" pitchFamily="34" charset="0"/>
              </a:rPr>
              <a:t>solusinya. penyempurnaan </a:t>
            </a:r>
            <a:r>
              <a:rPr lang="id-ID" dirty="0">
                <a:solidFill>
                  <a:srgbClr val="334155"/>
                </a:solidFill>
                <a:latin typeface="Calibri" panose="020F0502020204030204" pitchFamily="34" charset="0"/>
                <a:ea typeface="PMingLiU-ExtB" panose="02020500000000000000" pitchFamily="18" charset="-120"/>
                <a:cs typeface="Calibri" panose="020F0502020204030204" pitchFamily="34" charset="0"/>
              </a:rPr>
              <a:t>sistem dari PT BEST menghadirkan produk pupuk premium “Agrosawit.”</a:t>
            </a:r>
            <a:endParaRPr lang="id-ID" sz="1600" dirty="0">
              <a:effectLst/>
              <a:latin typeface="Calibri" panose="020F0502020204030204" pitchFamily="34" charset="0"/>
              <a:ea typeface="PMingLiU-ExtB" panose="02020500000000000000" pitchFamily="18" charset="-120"/>
              <a:cs typeface="Calibri" panose="020F0502020204030204" pitchFamily="34" charset="0"/>
            </a:endParaRPr>
          </a:p>
        </p:txBody>
      </p:sp>
      <p:pic>
        <p:nvPicPr>
          <p:cNvPr id="3" name="Picture 2" descr="C:\Users\admin\AppData\Local\Packages\Microsoft.Windows.Photos_8wekyb3d8bbwe\TempState\ShareServiceTempFolder\Pupuk-Agrosawit.jpeg"/>
          <p:cNvPicPr/>
          <p:nvPr/>
        </p:nvPicPr>
        <p:blipFill>
          <a:blip r:embed="rId2">
            <a:extLst>
              <a:ext uri="{28A0092B-C50C-407E-A947-70E740481C1C}">
                <a14:useLocalDpi xmlns:a14="http://schemas.microsoft.com/office/drawing/2010/main" val="0"/>
              </a:ext>
            </a:extLst>
          </a:blip>
          <a:srcRect/>
          <a:stretch>
            <a:fillRect/>
          </a:stretch>
        </p:blipFill>
        <p:spPr bwMode="auto">
          <a:xfrm>
            <a:off x="1187624" y="3429001"/>
            <a:ext cx="7344816" cy="3429000"/>
          </a:xfrm>
          <a:prstGeom prst="rect">
            <a:avLst/>
          </a:prstGeom>
          <a:noFill/>
          <a:ln>
            <a:noFill/>
          </a:ln>
        </p:spPr>
      </p:pic>
    </p:spTree>
    <p:extLst>
      <p:ext uri="{BB962C8B-B14F-4D97-AF65-F5344CB8AC3E}">
        <p14:creationId xmlns:p14="http://schemas.microsoft.com/office/powerpoint/2010/main" val="2977935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260648"/>
            <a:ext cx="7560840" cy="1200329"/>
          </a:xfrm>
          <a:prstGeom prst="rect">
            <a:avLst/>
          </a:prstGeom>
        </p:spPr>
        <p:txBody>
          <a:bodyPr wrap="square">
            <a:spAutoFit/>
          </a:bodyPr>
          <a:lstStyle/>
          <a:p>
            <a:pPr algn="just" fontAlgn="base"/>
            <a:r>
              <a:rPr lang="id-ID" dirty="0">
                <a:latin typeface="Calibri" panose="020F0502020204030204" pitchFamily="34" charset="0"/>
                <a:cs typeface="Calibri" panose="020F0502020204030204" pitchFamily="34" charset="0"/>
              </a:rPr>
              <a:t>Pupuk Agrosawit hadir sebagai solusi bagi petani yang ingin hasil panennya melimpah. Karena dengan pemupukan yang tepat, hasil kebun sawit Anda bisa jauh lebih optimal dan menguntungkan.</a:t>
            </a:r>
          </a:p>
          <a:p>
            <a:pPr algn="just" fontAlgn="base"/>
            <a:r>
              <a:rPr lang="id-ID" dirty="0">
                <a:latin typeface="Calibri" panose="020F0502020204030204" pitchFamily="34" charset="0"/>
                <a:cs typeface="Calibri" panose="020F0502020204030204" pitchFamily="34" charset="0"/>
              </a:rPr>
              <a:t>Ingin tahu apa itu pupuk Agrosawit? Simak penjelasan di bawah</a:t>
            </a:r>
          </a:p>
        </p:txBody>
      </p:sp>
      <p:sp>
        <p:nvSpPr>
          <p:cNvPr id="3" name="Rectangle 2"/>
          <p:cNvSpPr/>
          <p:nvPr/>
        </p:nvSpPr>
        <p:spPr>
          <a:xfrm>
            <a:off x="1187624" y="1460977"/>
            <a:ext cx="7128792" cy="4247317"/>
          </a:xfrm>
          <a:prstGeom prst="rect">
            <a:avLst/>
          </a:prstGeom>
        </p:spPr>
        <p:txBody>
          <a:bodyPr wrap="square">
            <a:spAutoFit/>
          </a:bodyPr>
          <a:lstStyle/>
          <a:p>
            <a:pPr fontAlgn="base"/>
            <a:endParaRPr lang="id-ID" b="1" dirty="0" smtClean="0"/>
          </a:p>
          <a:p>
            <a:pPr fontAlgn="base"/>
            <a:r>
              <a:rPr lang="id-ID" b="1" dirty="0" smtClean="0">
                <a:latin typeface="Calibri" panose="020F0502020204030204" pitchFamily="34" charset="0"/>
                <a:cs typeface="Calibri" panose="020F0502020204030204" pitchFamily="34" charset="0"/>
              </a:rPr>
              <a:t>Mengenal </a:t>
            </a:r>
            <a:r>
              <a:rPr lang="id-ID" b="1" dirty="0">
                <a:latin typeface="Calibri" panose="020F0502020204030204" pitchFamily="34" charset="0"/>
                <a:cs typeface="Calibri" panose="020F0502020204030204" pitchFamily="34" charset="0"/>
              </a:rPr>
              <a:t>Pupuk Agrosawit</a:t>
            </a:r>
            <a:endParaRPr lang="id-ID" dirty="0">
              <a:latin typeface="Calibri" panose="020F0502020204030204" pitchFamily="34" charset="0"/>
              <a:cs typeface="Calibri" panose="020F0502020204030204" pitchFamily="34" charset="0"/>
            </a:endParaRPr>
          </a:p>
          <a:p>
            <a:pPr fontAlgn="base"/>
            <a:endParaRPr lang="id-ID" dirty="0"/>
          </a:p>
          <a:p>
            <a:pPr algn="just" fontAlgn="base"/>
            <a:r>
              <a:rPr lang="id-ID" dirty="0" smtClean="0">
                <a:latin typeface="Calibri" panose="020F0502020204030204" pitchFamily="34" charset="0"/>
                <a:cs typeface="Calibri" panose="020F0502020204030204" pitchFamily="34" charset="0"/>
              </a:rPr>
              <a:t>Pupuk </a:t>
            </a:r>
            <a:r>
              <a:rPr lang="id-ID" dirty="0">
                <a:latin typeface="Calibri" panose="020F0502020204030204" pitchFamily="34" charset="0"/>
                <a:cs typeface="Calibri" panose="020F0502020204030204" pitchFamily="34" charset="0"/>
              </a:rPr>
              <a:t>Agrosawit merupakan Premium Water Soluble Fertilizer yang mudah larut dan cepat diserap oleh tanaman salah satu produk terbaik </a:t>
            </a:r>
            <a:r>
              <a:rPr lang="id-ID" dirty="0" smtClean="0">
                <a:latin typeface="Calibri" panose="020F0502020204030204" pitchFamily="34" charset="0"/>
                <a:cs typeface="Calibri" panose="020F0502020204030204" pitchFamily="34" charset="0"/>
              </a:rPr>
              <a:t>.Diperkaya </a:t>
            </a:r>
            <a:r>
              <a:rPr lang="id-ID" dirty="0">
                <a:latin typeface="Calibri" panose="020F0502020204030204" pitchFamily="34" charset="0"/>
                <a:cs typeface="Calibri" panose="020F0502020204030204" pitchFamily="34" charset="0"/>
              </a:rPr>
              <a:t>dengan unsur-unsur penting yang dibutuhkan tanaman sawit, pupuk ini membantu meningkatkan fungsi akar, batang, dan daun secara </a:t>
            </a:r>
            <a:r>
              <a:rPr lang="id-ID" dirty="0" smtClean="0">
                <a:latin typeface="Calibri" panose="020F0502020204030204" pitchFamily="34" charset="0"/>
                <a:cs typeface="Calibri" panose="020F0502020204030204" pitchFamily="34" charset="0"/>
              </a:rPr>
              <a:t>menyeluruh.Baik </a:t>
            </a:r>
            <a:r>
              <a:rPr lang="id-ID" dirty="0">
                <a:latin typeface="Calibri" panose="020F0502020204030204" pitchFamily="34" charset="0"/>
                <a:cs typeface="Calibri" panose="020F0502020204030204" pitchFamily="34" charset="0"/>
              </a:rPr>
              <a:t>pada fase vegetatif maupun generatif, Agrosawit memberikan nutrisi yang lengkap dan seimbang.</a:t>
            </a:r>
          </a:p>
          <a:p>
            <a:pPr algn="just" fontAlgn="base"/>
            <a:endParaRPr lang="id-ID" dirty="0" smtClean="0">
              <a:latin typeface="Calibri" panose="020F0502020204030204" pitchFamily="34" charset="0"/>
              <a:cs typeface="Calibri" panose="020F0502020204030204" pitchFamily="34" charset="0"/>
            </a:endParaRPr>
          </a:p>
          <a:p>
            <a:pPr algn="just" fontAlgn="base"/>
            <a:r>
              <a:rPr lang="id-ID" dirty="0" smtClean="0">
                <a:latin typeface="Calibri" panose="020F0502020204030204" pitchFamily="34" charset="0"/>
                <a:cs typeface="Calibri" panose="020F0502020204030204" pitchFamily="34" charset="0"/>
              </a:rPr>
              <a:t>Selain </a:t>
            </a:r>
            <a:r>
              <a:rPr lang="id-ID" dirty="0">
                <a:latin typeface="Calibri" panose="020F0502020204030204" pitchFamily="34" charset="0"/>
                <a:cs typeface="Calibri" panose="020F0502020204030204" pitchFamily="34" charset="0"/>
              </a:rPr>
              <a:t>itu, kandungan ZPT (zat pengatur tumbuh) dan pembenah tanah di dalamnya juga berperan penting dalam memperbaiki struktur tanah serta mendorong pertumbuhan tanaman secara optimal.</a:t>
            </a:r>
          </a:p>
          <a:p>
            <a:pPr algn="just" fontAlgn="base"/>
            <a:r>
              <a:rPr lang="id-ID" dirty="0">
                <a:latin typeface="Calibri" panose="020F0502020204030204" pitchFamily="34" charset="0"/>
                <a:cs typeface="Calibri" panose="020F0502020204030204" pitchFamily="34" charset="0"/>
              </a:rPr>
              <a:t>Hasil akhirnya? Produktivitas TBS kelapa sawit Anda meningkat lebih cepat dan lebih sehat.</a:t>
            </a:r>
          </a:p>
        </p:txBody>
      </p:sp>
    </p:spTree>
    <p:extLst>
      <p:ext uri="{BB962C8B-B14F-4D97-AF65-F5344CB8AC3E}">
        <p14:creationId xmlns:p14="http://schemas.microsoft.com/office/powerpoint/2010/main" val="10111558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618</TotalTime>
  <Words>1377</Words>
  <Application>Microsoft Office PowerPoint</Application>
  <PresentationFormat>On-screen Show (4:3)</PresentationFormat>
  <Paragraphs>177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Solstice</vt:lpstr>
      <vt:lpstr>Tanaman kelapa sawit (Elaeis guineensis) </vt:lpstr>
      <vt:lpstr>Tanaman sawit terbesar di dunia</vt:lpstr>
      <vt:lpstr>Potensi kelapa sawit </vt:lpstr>
      <vt:lpstr>Produksi kelapa sawit </vt:lpstr>
      <vt:lpstr>Faktor penyebab kelapa sawit kurang tumbuh maksimal </vt:lpstr>
      <vt:lpstr>Waktu tanam sawit dan pemupukan yang baik </vt:lpstr>
      <vt:lpstr>Jenis-Jenis pupuk sawit yg beredar </vt:lpstr>
      <vt:lpstr>PowerPoint Presentation</vt:lpstr>
      <vt:lpstr>PowerPoint Presentation</vt:lpstr>
      <vt:lpstr>PowerPoint Presentation</vt:lpstr>
      <vt:lpstr>PowerPoint Presentation</vt:lpstr>
      <vt:lpstr>PowerPoint Presentation</vt:lpstr>
      <vt:lpstr>Keunggulan pupuk Agrosawit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Sekian &amp; terimakasih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42</cp:revision>
  <dcterms:created xsi:type="dcterms:W3CDTF">2025-06-02T08:10:29Z</dcterms:created>
  <dcterms:modified xsi:type="dcterms:W3CDTF">2025-06-04T10:52:08Z</dcterms:modified>
</cp:coreProperties>
</file>